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85" r:id="rId3"/>
    <p:sldId id="286" r:id="rId4"/>
    <p:sldId id="263" r:id="rId5"/>
    <p:sldId id="287" r:id="rId6"/>
    <p:sldId id="267" r:id="rId7"/>
    <p:sldId id="282" r:id="rId8"/>
    <p:sldId id="262" r:id="rId9"/>
    <p:sldId id="270" r:id="rId10"/>
    <p:sldId id="290" r:id="rId11"/>
    <p:sldId id="289" r:id="rId12"/>
    <p:sldId id="283" r:id="rId13"/>
    <p:sldId id="272" r:id="rId14"/>
    <p:sldId id="275" r:id="rId15"/>
    <p:sldId id="276" r:id="rId16"/>
    <p:sldId id="277" r:id="rId17"/>
    <p:sldId id="278" r:id="rId18"/>
    <p:sldId id="291" r:id="rId19"/>
    <p:sldId id="264" r:id="rId20"/>
  </p:sldIdLst>
  <p:sldSz cx="9144000" cy="6858000" type="screen4x3"/>
  <p:notesSz cx="6951663" cy="9231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CC3300"/>
    <a:srgbClr val="808080"/>
    <a:srgbClr val="FF0000"/>
    <a:srgbClr val="0000CC"/>
    <a:srgbClr val="EBFFFF"/>
    <a:srgbClr val="CC00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0805DB-568A-4744-BEB7-842CB61DD4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02703D-9A48-4FD2-B86F-051C802A9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AC1C88-A0E5-4571-B1EB-D1E15D9B4D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FEE3D-AC5B-4F23-814C-79B905E64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31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6A8AF1-8FD7-4F5E-9331-3D353EFA8B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A157AA-4501-4D92-9D15-8B53F0ACEE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9FEB5D-CC27-49F5-8E40-9BBCC60B5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BD780-A5E7-4854-AD46-A305B28F6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71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8C14CC-B977-4A1B-B5A6-BF738DD49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5C17B5-90B9-42E1-8D5C-994D0D7D17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D1020D-B0E8-4FE8-A660-CBE8485AD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812D6-D003-446E-8174-F919FF380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55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5C45F4-B306-47FA-9E78-8549ED9286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C24804-9E5F-4EBC-8F29-88E9DA745A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2F920D-875A-4D76-8B59-936455EA11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B6977-B659-435E-8EBC-5C6D9F8D0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94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1C7471-0FCA-4164-9962-C3F09827AC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6D2753-44CE-4952-8252-003DE2CE5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C2D8EF-490B-49BD-8DC4-66ACAC0C19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D98F97-738B-477B-98DC-7AC4A53848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25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A9B476-8049-45EF-9A86-D401354C7A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34CFD1-1042-49BF-825F-FE38BD3863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BE460-0A80-43C8-8A87-1A24CFD963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7F1AC-48E9-4231-9378-C4CA27786D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41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97E73FD-0D5B-43EC-9F7C-B5F5B6567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0A6A59-3AD4-4216-AD56-B9C166F736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605867F-ECB2-448B-98AB-EF65AD46F2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A630C-E96F-4A46-A417-BE720B1612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88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F5EB1E1-15A7-412B-A706-C1D67A3BE1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C67B6E-A0AA-4175-A385-DF12EB9EE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1E6728-80FF-45E2-B0EF-6BBE20735B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E9196-618F-4231-B183-A6FB76664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61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5A9F41B-B33B-4BE2-A590-3E12B9C104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F00DFB-70D7-46C5-AD82-5B875F8C3C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39BB989-D844-4855-9B1B-4509CFC059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FAC49-6BF7-4283-98DD-396CFB66E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12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8F2698-84B0-4539-B39C-541B906571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23E313-3561-4917-B849-52459C5DAC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2E94DB-1477-4EE9-A7F3-1FB0205C33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D1061-3AC4-4979-B2E1-3D4F63D7DE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56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66785F-6CB2-48B2-99FE-29B74E38A7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1129F2-88E9-451C-AD9E-4144488C6C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277379-D277-4CB5-8A65-340065B0A3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692C2-8BC2-4D1B-B4A9-573D731A9E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98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7B3FC89-9F7C-4AB1-8CC7-D74CB8D67B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F65C908-04D1-48EE-AABD-3357677B7B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745457F-94DE-4F1E-A7BF-DC96F22788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9E3E252-8D75-46ED-9E03-F50AFF2A04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AA589F2-42AF-4A4D-A3C4-3AD2A64370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1E68BA5-4BC8-4504-8A18-090BB3ED02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gif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gif"/><Relationship Id="rId5" Type="http://schemas.openxmlformats.org/officeDocument/2006/relationships/image" Target="../media/image12.jpeg"/><Relationship Id="rId10" Type="http://schemas.openxmlformats.org/officeDocument/2006/relationships/image" Target="../media/image17.gif"/><Relationship Id="rId4" Type="http://schemas.openxmlformats.org/officeDocument/2006/relationships/image" Target="../media/image11.png"/><Relationship Id="rId9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23.wmf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49"/>
            <a:ext cx="9144000" cy="6056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6C88-FA63-43A4-AB39-3D3179E9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977" y="3787567"/>
            <a:ext cx="6801440" cy="9397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>
                <a:solidFill>
                  <a:srgbClr val="FFC000"/>
                </a:solidFill>
              </a:rPr>
              <a:t>ENGLISH 9</a:t>
            </a:r>
            <a:endParaRPr lang="en-SG" sz="72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766" y="343949"/>
            <a:ext cx="7630468" cy="57179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87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0" name="Text Box 20">
            <a:extLst>
              <a:ext uri="{FF2B5EF4-FFF2-40B4-BE49-F238E27FC236}">
                <a16:creationId xmlns:a16="http://schemas.microsoft.com/office/drawing/2014/main" id="{5E281EA4-CC79-4CF4-9446-F89C4D468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609600"/>
            <a:ext cx="86296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Arial Narrow" panose="020B0606020202030204" pitchFamily="34" charset="0"/>
              </a:rPr>
              <a:t>3</a:t>
            </a:r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. Good evening, ladies and gentlemen. I’m Professor Roberts and tonight I’m going to tell you how to save money.</a:t>
            </a:r>
          </a:p>
        </p:txBody>
      </p:sp>
      <p:sp>
        <p:nvSpPr>
          <p:cNvPr id="46101" name="Text Box 21">
            <a:extLst>
              <a:ext uri="{FF2B5EF4-FFF2-40B4-BE49-F238E27FC236}">
                <a16:creationId xmlns:a16="http://schemas.microsoft.com/office/drawing/2014/main" id="{29BBB0E0-7622-45CE-8B5F-0ED5E1B4E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21336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Arial Narrow" panose="020B0606020202030204" pitchFamily="34" charset="0"/>
              </a:rPr>
              <a:t>2</a:t>
            </a:r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. Most of us use too much gas. You can reduce this amount by: </a:t>
            </a:r>
          </a:p>
        </p:txBody>
      </p:sp>
      <p:sp>
        <p:nvSpPr>
          <p:cNvPr id="46102" name="Rectangle 22">
            <a:extLst>
              <a:ext uri="{FF2B5EF4-FFF2-40B4-BE49-F238E27FC236}">
                <a16:creationId xmlns:a16="http://schemas.microsoft.com/office/drawing/2014/main" id="{E76427D1-053E-445F-96DF-1D6F431CF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6413"/>
            <a:ext cx="66246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- Traveling by bicycle or public transport</a:t>
            </a:r>
          </a:p>
        </p:txBody>
      </p:sp>
      <p:sp>
        <p:nvSpPr>
          <p:cNvPr id="46103" name="Rectangle 23">
            <a:extLst>
              <a:ext uri="{FF2B5EF4-FFF2-40B4-BE49-F238E27FC236}">
                <a16:creationId xmlns:a16="http://schemas.microsoft.com/office/drawing/2014/main" id="{C683D6D8-65C3-4A5B-925D-0EBC4C2CC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05200"/>
            <a:ext cx="8694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- Having a mechanic check your motorcycle regularly</a:t>
            </a:r>
          </a:p>
        </p:txBody>
      </p:sp>
      <p:sp>
        <p:nvSpPr>
          <p:cNvPr id="46104" name="Text Box 24">
            <a:extLst>
              <a:ext uri="{FF2B5EF4-FFF2-40B4-BE49-F238E27FC236}">
                <a16:creationId xmlns:a16="http://schemas.microsoft.com/office/drawing/2014/main" id="{DDF9CF46-687F-4E4C-82C4-61F3CFDE5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4400"/>
            <a:ext cx="86296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Arial Narrow" panose="020B0606020202030204" pitchFamily="34" charset="0"/>
              </a:rPr>
              <a:t>1</a:t>
            </a:r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. If you follow these simple rules, not only will you save money, but also the environment will be cleaner. </a:t>
            </a:r>
          </a:p>
        </p:txBody>
      </p:sp>
      <p:sp>
        <p:nvSpPr>
          <p:cNvPr id="46107" name="Text Box 27">
            <a:extLst>
              <a:ext uri="{FF2B5EF4-FFF2-40B4-BE49-F238E27FC236}">
                <a16:creationId xmlns:a16="http://schemas.microsoft.com/office/drawing/2014/main" id="{43678008-0BC4-4B8D-A814-47D2C2C87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5214938"/>
            <a:ext cx="297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Arial Narrow" panose="020B0606020202030204" pitchFamily="34" charset="0"/>
              </a:rPr>
              <a:t>save money</a:t>
            </a:r>
          </a:p>
        </p:txBody>
      </p:sp>
      <p:sp>
        <p:nvSpPr>
          <p:cNvPr id="46108" name="Text Box 28">
            <a:extLst>
              <a:ext uri="{FF2B5EF4-FFF2-40B4-BE49-F238E27FC236}">
                <a16:creationId xmlns:a16="http://schemas.microsoft.com/office/drawing/2014/main" id="{59F9F0DE-D6B2-4BDE-87DA-A45583B8D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23888"/>
            <a:ext cx="17605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Arial Narrow" panose="020B0606020202030204" pitchFamily="34" charset="0"/>
              </a:rPr>
              <a:t>evening</a:t>
            </a:r>
          </a:p>
        </p:txBody>
      </p:sp>
      <p:sp>
        <p:nvSpPr>
          <p:cNvPr id="46109" name="Text Box 29">
            <a:extLst>
              <a:ext uri="{FF2B5EF4-FFF2-40B4-BE49-F238E27FC236}">
                <a16:creationId xmlns:a16="http://schemas.microsoft.com/office/drawing/2014/main" id="{0D0FA743-C116-46A1-A47A-33AE0E87D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609600"/>
            <a:ext cx="4987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Arial Narrow" panose="020B0606020202030204" pitchFamily="34" charset="0"/>
              </a:rPr>
              <a:t>ladies and gentlemen</a:t>
            </a:r>
          </a:p>
        </p:txBody>
      </p:sp>
      <p:sp>
        <p:nvSpPr>
          <p:cNvPr id="46110" name="Text Box 30">
            <a:extLst>
              <a:ext uri="{FF2B5EF4-FFF2-40B4-BE49-F238E27FC236}">
                <a16:creationId xmlns:a16="http://schemas.microsoft.com/office/drawing/2014/main" id="{C814996E-F516-4976-9890-EB508C973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1950" y="1100138"/>
            <a:ext cx="464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Arial Narrow" panose="020B0606020202030204" pitchFamily="34" charset="0"/>
              </a:rPr>
              <a:t>Professor Roberts</a:t>
            </a:r>
          </a:p>
        </p:txBody>
      </p:sp>
      <p:sp>
        <p:nvSpPr>
          <p:cNvPr id="46111" name="Text Box 31">
            <a:extLst>
              <a:ext uri="{FF2B5EF4-FFF2-40B4-BE49-F238E27FC236}">
                <a16:creationId xmlns:a16="http://schemas.microsoft.com/office/drawing/2014/main" id="{06349365-839F-4C5B-8439-6FBB3A476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1109663"/>
            <a:ext cx="18367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Arial Narrow" panose="020B0606020202030204" pitchFamily="34" charset="0"/>
              </a:rPr>
              <a:t>tonight</a:t>
            </a:r>
          </a:p>
        </p:txBody>
      </p:sp>
      <p:sp>
        <p:nvSpPr>
          <p:cNvPr id="46112" name="Rectangle 32">
            <a:extLst>
              <a:ext uri="{FF2B5EF4-FFF2-40B4-BE49-F238E27FC236}">
                <a16:creationId xmlns:a16="http://schemas.microsoft.com/office/drawing/2014/main" id="{1CD0C44A-4898-46B0-8907-18548F395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3049588"/>
            <a:ext cx="67167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0066"/>
                </a:solidFill>
                <a:latin typeface="Arial Narrow" panose="020B0606020202030204" pitchFamily="34" charset="0"/>
              </a:rPr>
              <a:t>- Traveling by bicycle or public transport </a:t>
            </a:r>
          </a:p>
        </p:txBody>
      </p:sp>
      <p:sp>
        <p:nvSpPr>
          <p:cNvPr id="46113" name="Rectangle 33">
            <a:extLst>
              <a:ext uri="{FF2B5EF4-FFF2-40B4-BE49-F238E27FC236}">
                <a16:creationId xmlns:a16="http://schemas.microsoft.com/office/drawing/2014/main" id="{F7DCFB74-25B9-45E1-A7D1-A76EE7C01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05200"/>
            <a:ext cx="883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0066"/>
                </a:solidFill>
                <a:latin typeface="Arial Narrow" panose="020B0606020202030204" pitchFamily="34" charset="0"/>
              </a:rPr>
              <a:t>- Having a mechanic check your motorcycle regularly</a:t>
            </a:r>
          </a:p>
        </p:txBody>
      </p:sp>
      <p:sp>
        <p:nvSpPr>
          <p:cNvPr id="46115" name="Text Box 35">
            <a:extLst>
              <a:ext uri="{FF2B5EF4-FFF2-40B4-BE49-F238E27FC236}">
                <a16:creationId xmlns:a16="http://schemas.microsoft.com/office/drawing/2014/main" id="{6B7D6B84-E09A-43A0-A043-18FB0246B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2130425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Arial Narrow" panose="020B0606020202030204" pitchFamily="34" charset="0"/>
              </a:rPr>
              <a:t>use too much gas</a:t>
            </a:r>
          </a:p>
        </p:txBody>
      </p:sp>
    </p:spTree>
  </p:cSld>
  <p:clrMapOvr>
    <a:masterClrMapping/>
  </p:clrMapOvr>
  <p:transition>
    <p:pull dir="l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10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10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0" grpId="0"/>
      <p:bldP spid="46101" grpId="0"/>
      <p:bldP spid="46104" grpId="0"/>
      <p:bldP spid="46108" grpId="0"/>
      <p:bldP spid="46109" grpId="0"/>
      <p:bldP spid="46110" grpId="0"/>
      <p:bldP spid="46111" grpId="0"/>
      <p:bldP spid="461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4">
            <a:extLst>
              <a:ext uri="{FF2B5EF4-FFF2-40B4-BE49-F238E27FC236}">
                <a16:creationId xmlns:a16="http://schemas.microsoft.com/office/drawing/2014/main" id="{7B980690-EF9D-49D7-A9BE-C70617D35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35475"/>
            <a:ext cx="1752600" cy="16541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660066"/>
                </a:solidFill>
                <a:latin typeface="Arial Narrow" panose="020B0606020202030204" pitchFamily="34" charset="0"/>
              </a:rPr>
              <a:t>Saving energy in the kitchen</a:t>
            </a:r>
          </a:p>
        </p:txBody>
      </p:sp>
      <p:sp>
        <p:nvSpPr>
          <p:cNvPr id="11267" name="Text Box 4">
            <a:extLst>
              <a:ext uri="{FF2B5EF4-FFF2-40B4-BE49-F238E27FC236}">
                <a16:creationId xmlns:a16="http://schemas.microsoft.com/office/drawing/2014/main" id="{46046E24-3781-43D4-A406-CE10AA1FE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33400"/>
            <a:ext cx="1752600" cy="8731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660066"/>
                </a:solidFill>
                <a:latin typeface="Arial Narrow" panose="020B0606020202030204" pitchFamily="34" charset="0"/>
              </a:rPr>
              <a:t>Reducing garbage</a:t>
            </a:r>
          </a:p>
        </p:txBody>
      </p:sp>
      <p:sp>
        <p:nvSpPr>
          <p:cNvPr id="45061" name="AutoShape 5">
            <a:extLst>
              <a:ext uri="{FF2B5EF4-FFF2-40B4-BE49-F238E27FC236}">
                <a16:creationId xmlns:a16="http://schemas.microsoft.com/office/drawing/2014/main" id="{1AD358FA-F4AA-487A-BA37-E85A3918D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8600"/>
            <a:ext cx="6572250" cy="2057400"/>
          </a:xfrm>
          <a:prstGeom prst="wedgeRectCallout">
            <a:avLst>
              <a:gd name="adj1" fmla="val -59227"/>
              <a:gd name="adj2" fmla="val -8949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57150" cmpd="thinThick" algn="ctr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latin typeface="Arial Narrow" panose="020B0606020202030204" pitchFamily="34" charset="0"/>
            </a:endParaRP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8F51E296-10E3-42F1-879F-7C3393A8A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52400"/>
            <a:ext cx="440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- Collect plastic bags</a:t>
            </a: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651D3675-527C-47C7-9FCD-BD193ADBE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715963"/>
            <a:ext cx="6324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Not keep solid waste with food waste.</a:t>
            </a: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17C8CC86-C6D2-4C7F-ADFC-AC43E7EDE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336675"/>
            <a:ext cx="640080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Put different kinds of waste in different places.</a:t>
            </a:r>
          </a:p>
        </p:txBody>
      </p:sp>
      <p:sp>
        <p:nvSpPr>
          <p:cNvPr id="11272" name="Text Box 9">
            <a:extLst>
              <a:ext uri="{FF2B5EF4-FFF2-40B4-BE49-F238E27FC236}">
                <a16:creationId xmlns:a16="http://schemas.microsoft.com/office/drawing/2014/main" id="{CCB0672B-2128-40C2-AA94-B7C097886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38400"/>
            <a:ext cx="1600200" cy="8731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660066"/>
                </a:solidFill>
                <a:latin typeface="Arial Narrow" panose="020B0606020202030204" pitchFamily="34" charset="0"/>
              </a:rPr>
              <a:t>Reusing paper</a:t>
            </a:r>
          </a:p>
        </p:txBody>
      </p:sp>
      <p:sp>
        <p:nvSpPr>
          <p:cNvPr id="45068" name="AutoShape 12">
            <a:extLst>
              <a:ext uri="{FF2B5EF4-FFF2-40B4-BE49-F238E27FC236}">
                <a16:creationId xmlns:a16="http://schemas.microsoft.com/office/drawing/2014/main" id="{950575F1-F260-428E-9E10-AC8AAFD32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2514600"/>
            <a:ext cx="6419850" cy="1981200"/>
          </a:xfrm>
          <a:prstGeom prst="wedgeRectCallout">
            <a:avLst>
              <a:gd name="adj1" fmla="val -65579"/>
              <a:gd name="adj2" fmla="val -28366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57150" cmpd="thinThick" algn="ctr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latin typeface="Arial Narrow" panose="020B0606020202030204" pitchFamily="34" charset="0"/>
            </a:endParaRPr>
          </a:p>
        </p:txBody>
      </p:sp>
      <p:sp>
        <p:nvSpPr>
          <p:cNvPr id="45069" name="AutoShape 13">
            <a:extLst>
              <a:ext uri="{FF2B5EF4-FFF2-40B4-BE49-F238E27FC236}">
                <a16:creationId xmlns:a16="http://schemas.microsoft.com/office/drawing/2014/main" id="{0D4E5943-1921-4301-B11C-16C3E62A2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876800"/>
            <a:ext cx="6400800" cy="1905000"/>
          </a:xfrm>
          <a:prstGeom prst="wedgeRectCallout">
            <a:avLst>
              <a:gd name="adj1" fmla="val -63144"/>
              <a:gd name="adj2" fmla="val -30583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57150" cmpd="thinThick" algn="ctr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latin typeface="Arial Narrow" panose="020B0606020202030204" pitchFamily="34" charset="0"/>
            </a:endParaRPr>
          </a:p>
        </p:txBody>
      </p:sp>
      <p:sp>
        <p:nvSpPr>
          <p:cNvPr id="45071" name="Text Box 15">
            <a:extLst>
              <a:ext uri="{FF2B5EF4-FFF2-40B4-BE49-F238E27FC236}">
                <a16:creationId xmlns:a16="http://schemas.microsoft.com/office/drawing/2014/main" id="{CB036D1A-7A62-4234-9BDF-87C9A5B4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632075"/>
            <a:ext cx="662940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 Have a separate wastebasket for wastepaper</a:t>
            </a:r>
          </a:p>
        </p:txBody>
      </p:sp>
      <p:sp>
        <p:nvSpPr>
          <p:cNvPr id="45072" name="Text Box 16">
            <a:extLst>
              <a:ext uri="{FF2B5EF4-FFF2-40B4-BE49-F238E27FC236}">
                <a16:creationId xmlns:a16="http://schemas.microsoft.com/office/drawing/2014/main" id="{85C36911-481A-4580-A37A-0B58110D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505200"/>
            <a:ext cx="640080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 Keep sheets with single printed page for drafting </a:t>
            </a: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B83B24ED-CCBD-4C2E-859E-A69086CBF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829175"/>
            <a:ext cx="533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- Turn off the lights.</a:t>
            </a:r>
          </a:p>
        </p:txBody>
      </p:sp>
      <p:sp>
        <p:nvSpPr>
          <p:cNvPr id="45074" name="Text Box 18">
            <a:extLst>
              <a:ext uri="{FF2B5EF4-FFF2-40B4-BE49-F238E27FC236}">
                <a16:creationId xmlns:a16="http://schemas.microsoft.com/office/drawing/2014/main" id="{DC096C07-E2EE-44B5-8306-2FE0342FF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375275"/>
            <a:ext cx="624840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- Prepare food carefully before turning on the stove</a:t>
            </a:r>
          </a:p>
        </p:txBody>
      </p:sp>
      <p:sp>
        <p:nvSpPr>
          <p:cNvPr id="45075" name="Text Box 19">
            <a:extLst>
              <a:ext uri="{FF2B5EF4-FFF2-40B4-BE49-F238E27FC236}">
                <a16:creationId xmlns:a16="http://schemas.microsoft.com/office/drawing/2014/main" id="{3F81C048-8814-44F1-81C9-FA7D94341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200775"/>
            <a:ext cx="632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 Narrow" panose="020B0606020202030204" pitchFamily="34" charset="0"/>
              </a:rPr>
              <a:t>- Keep refrigerator door closed</a:t>
            </a:r>
          </a:p>
        </p:txBody>
      </p:sp>
    </p:spTree>
  </p:cSld>
  <p:clrMapOvr>
    <a:masterClrMapping/>
  </p:clrMapOvr>
  <p:transition>
    <p:strips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2" grpId="0"/>
      <p:bldP spid="45063" grpId="0"/>
      <p:bldP spid="45064" grpId="0"/>
      <p:bldP spid="45068" grpId="0" animBg="1"/>
      <p:bldP spid="45069" grpId="0" animBg="1"/>
      <p:bldP spid="45071" grpId="0"/>
      <p:bldP spid="45072" grpId="0"/>
      <p:bldP spid="45073" grpId="0"/>
      <p:bldP spid="45074" grpId="0"/>
      <p:bldP spid="450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C10EE39-1519-467E-996F-72E8FEFB2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b="1">
              <a:cs typeface="Arial" panose="020B0604020202020204" pitchFamily="34" charset="0"/>
            </a:endParaRPr>
          </a:p>
        </p:txBody>
      </p:sp>
      <p:sp>
        <p:nvSpPr>
          <p:cNvPr id="37919" name="Rectangle 31">
            <a:extLst>
              <a:ext uri="{FF2B5EF4-FFF2-40B4-BE49-F238E27FC236}">
                <a16:creationId xmlns:a16="http://schemas.microsoft.com/office/drawing/2014/main" id="{BA5A5636-AD0A-476D-BF50-A60D62306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8305800" cy="4378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3200" b="1">
                <a:solidFill>
                  <a:srgbClr val="FF0000"/>
                </a:solidFill>
              </a:rPr>
              <a:t>Introduction:</a:t>
            </a:r>
            <a:r>
              <a:rPr lang="en-US" altLang="en-US" sz="3200" b="1">
                <a:solidFill>
                  <a:srgbClr val="000099"/>
                </a:solidFill>
              </a:rPr>
              <a:t> </a:t>
            </a:r>
            <a:r>
              <a:rPr lang="en-US" altLang="en-US" sz="3200" b="1" i="1">
                <a:solidFill>
                  <a:srgbClr val="0033CC"/>
                </a:solidFill>
              </a:rPr>
              <a:t> greeting/ introducing name/ what to talk about.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b="1" i="1">
              <a:solidFill>
                <a:srgbClr val="0033CC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2. Body</a:t>
            </a:r>
            <a:r>
              <a:rPr lang="en-US" altLang="en-US" sz="3200" b="1" i="1">
                <a:solidFill>
                  <a:srgbClr val="0033CC"/>
                </a:solidFill>
              </a:rPr>
              <a:t>: call out the problem/ how to solve it (details).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b="1" i="1">
              <a:solidFill>
                <a:srgbClr val="0033CC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3. Conclusion:</a:t>
            </a:r>
            <a:r>
              <a:rPr lang="en-US" altLang="en-US" sz="3200" b="1" i="1">
                <a:solidFill>
                  <a:srgbClr val="0033CC"/>
                </a:solidFill>
              </a:rPr>
              <a:t> sum up and emphasize the effect of the solution.</a:t>
            </a:r>
          </a:p>
        </p:txBody>
      </p:sp>
    </p:spTree>
  </p:cSld>
  <p:clrMapOvr>
    <a:masterClrMapping/>
  </p:clrMapOvr>
  <p:transition>
    <p:strips dir="l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0567566-8786-466A-8C7F-F73F0A825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b="1">
              <a:cs typeface="Arial" panose="020B0604020202020204" pitchFamily="34" charset="0"/>
            </a:endParaRPr>
          </a:p>
        </p:txBody>
      </p:sp>
      <p:sp>
        <p:nvSpPr>
          <p:cNvPr id="13315" name="Text Box 44">
            <a:extLst>
              <a:ext uri="{FF2B5EF4-FFF2-40B4-BE49-F238E27FC236}">
                <a16:creationId xmlns:a16="http://schemas.microsoft.com/office/drawing/2014/main" id="{58016515-94D3-43ED-9203-F00685B2B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990600"/>
            <a:ext cx="9525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C3300"/>
                </a:solidFill>
              </a:rPr>
              <a:t>             III. Write: </a:t>
            </a:r>
            <a:r>
              <a:rPr lang="en-US" altLang="en-US" sz="3600" b="1" i="1">
                <a:solidFill>
                  <a:srgbClr val="0033CC"/>
                </a:solidFill>
              </a:rPr>
              <a:t> </a:t>
            </a:r>
          </a:p>
          <a:p>
            <a:pPr eaLnBrk="1" hangingPunct="1"/>
            <a:r>
              <a:rPr lang="en-US" altLang="en-US" sz="3600" b="1" i="1">
                <a:solidFill>
                  <a:srgbClr val="0033CC"/>
                </a:solidFill>
              </a:rPr>
              <a:t>     Choose one of the following topics and prepare a speech for your classmates. The ideas in the callouts may help you.</a:t>
            </a:r>
          </a:p>
        </p:txBody>
      </p:sp>
    </p:spTree>
  </p:cSld>
  <p:clrMapOvr>
    <a:masterClrMapping/>
  </p:clrMapOvr>
  <p:transition>
    <p:strips dir="rd"/>
    <p:sndAc>
      <p:stSnd>
        <p:snd r:embed="rId2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282F59A0-CDB6-4C18-AEFA-800C60085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15963"/>
            <a:ext cx="8915400" cy="545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3200" b="1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(Possible answer)</a:t>
            </a:r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b="1" u="sng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Reducing garbage</a:t>
            </a:r>
            <a:r>
              <a:rPr lang="en-US" altLang="en-US" sz="3200" b="1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Good morning, everybody. I’m (Lien) and today, I am going to tell you how to reduce garbage. </a:t>
            </a:r>
          </a:p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Most of us produce too much garbage everyday. You can reduce this amount by:</a:t>
            </a:r>
          </a:p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collecting plastic bags.</a:t>
            </a:r>
          </a:p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not keeping solid waste with food waste.</a:t>
            </a:r>
          </a:p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putting different kinds of waste in different places.</a:t>
            </a:r>
          </a:p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If you follow these simple rules, not only will you reduce garbage, but also keep the environment cleaner.</a:t>
            </a: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30744ADB-9AE6-4D02-87F2-3995945D1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9A2B078-FA48-4D1A-9128-FF411946A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88975"/>
            <a:ext cx="876300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</a:t>
            </a:r>
          </a:p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(Possible answer)</a:t>
            </a:r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3200" b="1" u="sng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Reusing paper</a:t>
            </a:r>
            <a:r>
              <a:rPr lang="en-US" altLang="en-US" sz="3200" b="1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Good afternoon. I’m (Ba) and today I am going to tell you how to reuse paper. </a:t>
            </a:r>
          </a:p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Most of us produce too much paper. You can reuse paper by:</a:t>
            </a:r>
          </a:p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having a separate wastebasket for waste paper.</a:t>
            </a:r>
          </a:p>
          <a:p>
            <a:pPr eaLnBrk="1" hangingPunct="1">
              <a:buFontTx/>
              <a:buChar char="-"/>
            </a:pPr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keeping sheets with single printed page for drafting</a:t>
            </a:r>
          </a:p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If you follow these simple rules, not only will you reuse paper, but also you will save money.</a:t>
            </a:r>
          </a:p>
          <a:p>
            <a:pPr eaLnBrk="1" hangingPunct="1"/>
            <a:endParaRPr lang="en-US" altLang="en-US" sz="3200" b="1">
              <a:solidFill>
                <a:srgbClr val="0000C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248E6CC-6710-48F3-BD75-8494FDB1B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672EF8F-8A43-45B9-8DCE-B18215D68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01613"/>
            <a:ext cx="9067800" cy="642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(Possible answer)   </a:t>
            </a:r>
            <a:r>
              <a:rPr lang="en-US" altLang="en-US" sz="3200" b="1" u="sng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Saving energy in the kitchen</a:t>
            </a:r>
            <a:r>
              <a:rPr lang="en-US" altLang="en-US" sz="3200" b="1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Good evening, ladies and gentlemen. I’m (Ba) and tonight, I am going to tell you how to save energy in the kitchen.</a:t>
            </a:r>
          </a:p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Most of us waste too much energy in the kitchen. You can save this amount by:  </a:t>
            </a:r>
          </a:p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- turning off the lights. </a:t>
            </a:r>
          </a:p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- preparing food carefully before turning on the stove.</a:t>
            </a:r>
          </a:p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- keeping refrigerator door closed.</a:t>
            </a:r>
          </a:p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If you follow these simple rules, not only will you save energy, save money but also your appliances can work effectively.</a:t>
            </a:r>
          </a:p>
        </p:txBody>
      </p:sp>
    </p:spTree>
  </p:cSld>
  <p:clrMapOvr>
    <a:masterClrMapping/>
  </p:clrMapOvr>
  <p:transition>
    <p:strips dir="l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85DED87C-07E9-4732-977F-B882C627E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b="1">
              <a:cs typeface="Arial" panose="020B0604020202020204" pitchFamily="34" charset="0"/>
            </a:endParaRPr>
          </a:p>
        </p:txBody>
      </p:sp>
      <p:pic>
        <p:nvPicPr>
          <p:cNvPr id="17411" name="Picture 6">
            <a:extLst>
              <a:ext uri="{FF2B5EF4-FFF2-40B4-BE49-F238E27FC236}">
                <a16:creationId xmlns:a16="http://schemas.microsoft.com/office/drawing/2014/main" id="{9B07CAE5-110B-43F4-8088-CF483C4FBB3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5" name="Text Box 19">
            <a:extLst>
              <a:ext uri="{FF2B5EF4-FFF2-40B4-BE49-F238E27FC236}">
                <a16:creationId xmlns:a16="http://schemas.microsoft.com/office/drawing/2014/main" id="{5E5352F6-58B0-4D88-A323-6DB5F3172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36750"/>
            <a:ext cx="7239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C3300"/>
                </a:solidFill>
              </a:rPr>
              <a:t>VI. Homework:</a:t>
            </a:r>
            <a:r>
              <a:rPr lang="en-US" altLang="en-US" sz="3600" b="1" i="1">
                <a:solidFill>
                  <a:srgbClr val="0000CC"/>
                </a:solidFill>
              </a:rPr>
              <a:t>  </a:t>
            </a:r>
          </a:p>
          <a:p>
            <a:pPr eaLnBrk="1" hangingPunct="1"/>
            <a:endParaRPr lang="en-US" altLang="en-US" sz="3600" b="1" i="1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3600" b="1" i="1">
                <a:solidFill>
                  <a:srgbClr val="0000CC"/>
                </a:solidFill>
              </a:rPr>
              <a:t>*</a:t>
            </a:r>
            <a:r>
              <a:rPr lang="en-US" altLang="en-US" sz="3600" b="1" i="1">
                <a:solidFill>
                  <a:srgbClr val="CC3300"/>
                </a:solidFill>
              </a:rPr>
              <a:t> </a:t>
            </a:r>
            <a:r>
              <a:rPr lang="en-US" altLang="en-US" sz="3600" b="1" i="1">
                <a:solidFill>
                  <a:srgbClr val="000099"/>
                </a:solidFill>
              </a:rPr>
              <a:t>Rewrite your speech at home.</a:t>
            </a:r>
          </a:p>
          <a:p>
            <a:pPr eaLnBrk="1" hangingPunct="1"/>
            <a:r>
              <a:rPr lang="en-US" altLang="en-US" sz="3600" b="1" i="1">
                <a:solidFill>
                  <a:srgbClr val="000099"/>
                </a:solidFill>
              </a:rPr>
              <a:t>* Prepare : 	language focus </a:t>
            </a:r>
          </a:p>
        </p:txBody>
      </p:sp>
    </p:spTree>
  </p:cSld>
  <p:clrMapOvr>
    <a:masterClrMapping/>
  </p:clrMapOvr>
  <p:transition>
    <p:strips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DCD7A711-1A58-4CB1-82F6-A808DEAEF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6400800"/>
            <a:ext cx="6191250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  <a:latin typeface=".TMC-Ong Do" pitchFamily="2" charset="0"/>
              </a:rPr>
              <a:t>Celinne Dion – And so this is Xmax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9A7260F8-5851-4015-A428-339D9733E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id="{88FF1386-1419-47DE-91AD-1786E8D2B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22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erdana" panose="020B0604030504040204" pitchFamily="34" charset="0"/>
            </a:endParaRP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E4AA9A02-9EDD-4A72-A297-700225C1B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312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59DEB1CA-B1C8-4507-92BC-2F15D6F3C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87700"/>
            <a:ext cx="3048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id="{1A9F6989-59BA-4CB5-B23B-A13653709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13200"/>
            <a:ext cx="3048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>
            <a:extLst>
              <a:ext uri="{FF2B5EF4-FFF2-40B4-BE49-F238E27FC236}">
                <a16:creationId xmlns:a16="http://schemas.microsoft.com/office/drawing/2014/main" id="{4E13697E-AD94-441A-9154-939DC4557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9500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Rectangle 9">
            <a:extLst>
              <a:ext uri="{FF2B5EF4-FFF2-40B4-BE49-F238E27FC236}">
                <a16:creationId xmlns:a16="http://schemas.microsoft.com/office/drawing/2014/main" id="{6C9B436B-A108-4C44-8D4F-8BE0E84DA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438400"/>
            <a:ext cx="2209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7114" name="Rectangle 10">
            <a:extLst>
              <a:ext uri="{FF2B5EF4-FFF2-40B4-BE49-F238E27FC236}">
                <a16:creationId xmlns:a16="http://schemas.microsoft.com/office/drawing/2014/main" id="{F333C7E0-A7A2-41E4-BE48-970F73295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76600"/>
            <a:ext cx="2209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8443" name="Picture 11">
            <a:extLst>
              <a:ext uri="{FF2B5EF4-FFF2-40B4-BE49-F238E27FC236}">
                <a16:creationId xmlns:a16="http://schemas.microsoft.com/office/drawing/2014/main" id="{DD49DB6A-8729-47DD-BCA6-AA00FEA5D6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2254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>
            <a:extLst>
              <a:ext uri="{FF2B5EF4-FFF2-40B4-BE49-F238E27FC236}">
                <a16:creationId xmlns:a16="http://schemas.microsoft.com/office/drawing/2014/main" id="{0A212C07-67DB-43FF-BFEF-43C2FEC835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108426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>
            <a:extLst>
              <a:ext uri="{FF2B5EF4-FFF2-40B4-BE49-F238E27FC236}">
                <a16:creationId xmlns:a16="http://schemas.microsoft.com/office/drawing/2014/main" id="{337E31A5-CBF0-4E51-B751-273EF05ADB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154781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8" name="Rectangle 14">
            <a:extLst>
              <a:ext uri="{FF2B5EF4-FFF2-40B4-BE49-F238E27FC236}">
                <a16:creationId xmlns:a16="http://schemas.microsoft.com/office/drawing/2014/main" id="{A9574790-585D-48D1-8E5E-DCE9D5261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"/>
            <a:ext cx="9144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5100" b="1">
                <a:solidFill>
                  <a:srgbClr val="0000FF"/>
                </a:solidFill>
              </a:rPr>
              <a:t>THANK YOU</a:t>
            </a:r>
            <a:r>
              <a:rPr lang="en-US" altLang="en-US" sz="5100" b="1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5100" b="1">
                <a:solidFill>
                  <a:srgbClr val="FF0000"/>
                </a:solidFill>
              </a:rPr>
              <a:t>FOR YOUR ATTENTION !</a:t>
            </a:r>
          </a:p>
        </p:txBody>
      </p:sp>
      <p:sp>
        <p:nvSpPr>
          <p:cNvPr id="47119" name="Rectangle 15">
            <a:extLst>
              <a:ext uri="{FF2B5EF4-FFF2-40B4-BE49-F238E27FC236}">
                <a16:creationId xmlns:a16="http://schemas.microsoft.com/office/drawing/2014/main" id="{278B3351-5E7B-42E8-9DA4-364FBB37C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6629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990099"/>
                </a:solidFill>
              </a:rPr>
              <a:t>Goodbye !</a:t>
            </a:r>
          </a:p>
        </p:txBody>
      </p:sp>
      <p:pic>
        <p:nvPicPr>
          <p:cNvPr id="18448" name="Picture 16">
            <a:extLst>
              <a:ext uri="{FF2B5EF4-FFF2-40B4-BE49-F238E27FC236}">
                <a16:creationId xmlns:a16="http://schemas.microsoft.com/office/drawing/2014/main" id="{E957087E-3B42-49F8-B9F0-A2D0617693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48200"/>
            <a:ext cx="20574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>
            <a:extLst>
              <a:ext uri="{FF2B5EF4-FFF2-40B4-BE49-F238E27FC236}">
                <a16:creationId xmlns:a16="http://schemas.microsoft.com/office/drawing/2014/main" id="{38999BC2-7D27-44F4-BC64-7DD146280E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48200"/>
            <a:ext cx="20574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8">
            <a:extLst>
              <a:ext uri="{FF2B5EF4-FFF2-40B4-BE49-F238E27FC236}">
                <a16:creationId xmlns:a16="http://schemas.microsoft.com/office/drawing/2014/main" id="{F371579A-B2CF-46A2-B60D-8CF240BD20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3400"/>
            <a:ext cx="1752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19">
            <a:extLst>
              <a:ext uri="{FF2B5EF4-FFF2-40B4-BE49-F238E27FC236}">
                <a16:creationId xmlns:a16="http://schemas.microsoft.com/office/drawing/2014/main" id="{B55E932A-23F2-40DD-BF78-74555AE16C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4267200"/>
            <a:ext cx="24272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40000">
    <p:wedge/>
    <p:sndAc>
      <p:stSnd>
        <p:snd r:embed="rId2" name="SEASON IN THE SU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27" presetClass="entr" presetSubtype="0" repeatCount="indefinit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47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47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47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" presetID="5" presetClass="exit" presetSubtype="10" fill="hold" grpId="0" nodeType="afterEffect">
                                  <p:stCondLst>
                                    <p:cond delay="1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0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47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7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7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28" presetID="21" presetClass="emph" presetSubtype="0" repeatCount="indefinit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9" dur="1000" fill="hold"/>
                                        <p:tgtEl>
                                          <p:spTgt spid="47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47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47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47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8" grpId="0" build="allAtOnce"/>
      <p:bldP spid="47118" grpId="1" build="allAtOnce"/>
      <p:bldP spid="47119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C933A32-BB85-40D7-8417-9B5D36017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b="1">
              <a:cs typeface="Arial" panose="020B0604020202020204" pitchFamily="34" charset="0"/>
            </a:endParaRPr>
          </a:p>
        </p:txBody>
      </p:sp>
      <p:sp>
        <p:nvSpPr>
          <p:cNvPr id="14339" name="AutoShape 3">
            <a:extLst>
              <a:ext uri="{FF2B5EF4-FFF2-40B4-BE49-F238E27FC236}">
                <a16:creationId xmlns:a16="http://schemas.microsoft.com/office/drawing/2014/main" id="{4A755C20-3505-4292-AB9C-F6AEDD3A0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863" y="5748338"/>
            <a:ext cx="382587" cy="34766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E7834F29-6BAB-4F08-8B4E-A11DC3A2E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8731" y="84932"/>
            <a:ext cx="12779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5">
            <a:extLst>
              <a:ext uri="{FF2B5EF4-FFF2-40B4-BE49-F238E27FC236}">
                <a16:creationId xmlns:a16="http://schemas.microsoft.com/office/drawing/2014/main" id="{C563474D-F614-4BCD-978E-1A8477793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94410814-D18A-4AB6-8F8B-4D2141B0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38" y="5416550"/>
            <a:ext cx="1439862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>
            <a:extLst>
              <a:ext uri="{FF2B5EF4-FFF2-40B4-BE49-F238E27FC236}">
                <a16:creationId xmlns:a16="http://schemas.microsoft.com/office/drawing/2014/main" id="{93551004-FA7F-4EA9-B19E-74B5E8DF7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>
            <a:extLst>
              <a:ext uri="{FF2B5EF4-FFF2-40B4-BE49-F238E27FC236}">
                <a16:creationId xmlns:a16="http://schemas.microsoft.com/office/drawing/2014/main" id="{A24C0781-BAA2-44FF-BA64-78B70A4F8E0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>
            <a:extLst>
              <a:ext uri="{FF2B5EF4-FFF2-40B4-BE49-F238E27FC236}">
                <a16:creationId xmlns:a16="http://schemas.microsoft.com/office/drawing/2014/main" id="{EBBEF600-943C-456B-9385-579A8DF6795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>
            <a:extLst>
              <a:ext uri="{FF2B5EF4-FFF2-40B4-BE49-F238E27FC236}">
                <a16:creationId xmlns:a16="http://schemas.microsoft.com/office/drawing/2014/main" id="{08B0CE4B-977E-4A3B-993E-78B2608AAE9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 Box 11">
            <a:extLst>
              <a:ext uri="{FF2B5EF4-FFF2-40B4-BE49-F238E27FC236}">
                <a16:creationId xmlns:a16="http://schemas.microsoft.com/office/drawing/2014/main" id="{A7C259C0-249B-4F7C-8F76-56F1153B5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57200"/>
            <a:ext cx="438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000099"/>
                </a:solidFill>
              </a:rPr>
              <a:t>Hai Duong, Monday, Fabruary, 16</a:t>
            </a:r>
            <a:r>
              <a:rPr lang="en-US" altLang="en-US" i="1" baseline="30000">
                <a:solidFill>
                  <a:srgbClr val="000099"/>
                </a:solidFill>
              </a:rPr>
              <a:t>th</a:t>
            </a:r>
            <a:r>
              <a:rPr lang="en-US" altLang="en-US" i="1">
                <a:solidFill>
                  <a:srgbClr val="000099"/>
                </a:solidFill>
              </a:rPr>
              <a:t>, 2009</a:t>
            </a:r>
          </a:p>
        </p:txBody>
      </p:sp>
      <p:sp>
        <p:nvSpPr>
          <p:cNvPr id="19468" name="Oval 12">
            <a:extLst>
              <a:ext uri="{FF2B5EF4-FFF2-40B4-BE49-F238E27FC236}">
                <a16:creationId xmlns:a16="http://schemas.microsoft.com/office/drawing/2014/main" id="{3364F8D3-B429-426B-A0CD-A28EBD343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38200"/>
            <a:ext cx="1981200" cy="7620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FFFF00"/>
                </a:solidFill>
              </a:rPr>
              <a:t>ENGLISH 9</a:t>
            </a:r>
          </a:p>
          <a:p>
            <a:pPr algn="ctr" eaLnBrk="1" hangingPunct="1"/>
            <a:r>
              <a:rPr lang="en-US" altLang="en-US" b="1" i="1">
                <a:solidFill>
                  <a:srgbClr val="FFFF00"/>
                </a:solidFill>
              </a:rPr>
              <a:t>Period 46</a:t>
            </a:r>
          </a:p>
        </p:txBody>
      </p:sp>
      <p:sp>
        <p:nvSpPr>
          <p:cNvPr id="19469" name="Text Box 13">
            <a:extLst>
              <a:ext uri="{FF2B5EF4-FFF2-40B4-BE49-F238E27FC236}">
                <a16:creationId xmlns:a16="http://schemas.microsoft.com/office/drawing/2014/main" id="{1C471F0D-F520-4EF1-B76C-408C5F83F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50" y="931863"/>
            <a:ext cx="4946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.VnTifani HeavyH" panose="020B7200000000000000" pitchFamily="34" charset="0"/>
              </a:rPr>
              <a:t> </a:t>
            </a:r>
            <a:r>
              <a:rPr lang="en-US" altLang="en-US" sz="2400" i="1">
                <a:solidFill>
                  <a:srgbClr val="000099"/>
                </a:solidFill>
                <a:latin typeface=".VnTifani HeavyH" panose="020B7200000000000000" pitchFamily="34" charset="0"/>
              </a:rPr>
              <a:t>Unit 7:</a:t>
            </a:r>
            <a:r>
              <a:rPr lang="en-US" altLang="en-US" sz="2400">
                <a:solidFill>
                  <a:srgbClr val="FF0000"/>
                </a:solidFill>
                <a:latin typeface=".VnTifani HeavyH" panose="020B7200000000000000" pitchFamily="34" charset="0"/>
              </a:rPr>
              <a:t> Saving energy </a:t>
            </a:r>
          </a:p>
          <a:p>
            <a:pPr eaLnBrk="1" hangingPunct="1"/>
            <a:r>
              <a:rPr lang="en-US" altLang="en-US" sz="1600">
                <a:solidFill>
                  <a:srgbClr val="000099"/>
                </a:solidFill>
                <a:latin typeface=".VnExoticH" panose="020B7200000000000000" pitchFamily="34" charset="0"/>
              </a:rPr>
              <a:t>      Lesson 5 : Write: </a:t>
            </a:r>
          </a:p>
        </p:txBody>
      </p:sp>
      <p:pic>
        <p:nvPicPr>
          <p:cNvPr id="19470" name="Picture 14">
            <a:extLst>
              <a:ext uri="{FF2B5EF4-FFF2-40B4-BE49-F238E27FC236}">
                <a16:creationId xmlns:a16="http://schemas.microsoft.com/office/drawing/2014/main" id="{28D64DA3-059F-4138-9947-057675ED7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>
            <a:extLst>
              <a:ext uri="{FF2B5EF4-FFF2-40B4-BE49-F238E27FC236}">
                <a16:creationId xmlns:a16="http://schemas.microsoft.com/office/drawing/2014/main" id="{F0A600A9-FB85-496B-BE11-E55F144AD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465763"/>
            <a:ext cx="1363662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72" name="Group 18">
            <a:extLst>
              <a:ext uri="{FF2B5EF4-FFF2-40B4-BE49-F238E27FC236}">
                <a16:creationId xmlns:a16="http://schemas.microsoft.com/office/drawing/2014/main" id="{C6F2E4D6-BD3A-4C4A-9EED-7BB02C184B64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809625"/>
            <a:ext cx="1066800" cy="1019175"/>
            <a:chOff x="2160" y="2814"/>
            <a:chExt cx="816" cy="786"/>
          </a:xfrm>
        </p:grpSpPr>
        <p:pic>
          <p:nvPicPr>
            <p:cNvPr id="19480" name="Picture 19">
              <a:extLst>
                <a:ext uri="{FF2B5EF4-FFF2-40B4-BE49-F238E27FC236}">
                  <a16:creationId xmlns:a16="http://schemas.microsoft.com/office/drawing/2014/main" id="{D05F66AC-6B3D-4633-A1A6-E1A42457AF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814"/>
              <a:ext cx="816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1" name="Oval 20">
              <a:extLst>
                <a:ext uri="{FF2B5EF4-FFF2-40B4-BE49-F238E27FC236}">
                  <a16:creationId xmlns:a16="http://schemas.microsoft.com/office/drawing/2014/main" id="{35EA780C-830B-4FEA-8C85-73AE6A708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072"/>
              <a:ext cx="443" cy="38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 u="sng">
                  <a:solidFill>
                    <a:srgbClr val="FF0066"/>
                  </a:solidFill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19473" name="Text Box 37">
            <a:extLst>
              <a:ext uri="{FF2B5EF4-FFF2-40B4-BE49-F238E27FC236}">
                <a16:creationId xmlns:a16="http://schemas.microsoft.com/office/drawing/2014/main" id="{E2FFE9B2-3130-46F9-A762-993B6254C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2573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33CC"/>
                </a:solidFill>
              </a:rPr>
              <a:t>Write a speech</a:t>
            </a:r>
          </a:p>
        </p:txBody>
      </p:sp>
      <p:sp>
        <p:nvSpPr>
          <p:cNvPr id="19474" name="Text Box 49">
            <a:extLst>
              <a:ext uri="{FF2B5EF4-FFF2-40B4-BE49-F238E27FC236}">
                <a16:creationId xmlns:a16="http://schemas.microsoft.com/office/drawing/2014/main" id="{4C99B46C-7B74-454C-9025-EF9032742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87588"/>
            <a:ext cx="742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99"/>
                </a:solidFill>
              </a:rPr>
              <a:t>* Notice: “not only….but also ”  in the Conditional sentence Type 1</a:t>
            </a:r>
          </a:p>
        </p:txBody>
      </p:sp>
      <p:sp>
        <p:nvSpPr>
          <p:cNvPr id="14386" name="Text Box 50">
            <a:extLst>
              <a:ext uri="{FF2B5EF4-FFF2-40B4-BE49-F238E27FC236}">
                <a16:creationId xmlns:a16="http://schemas.microsoft.com/office/drawing/2014/main" id="{614E3703-4F36-4E6F-A79C-4E20FD5F4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819400"/>
            <a:ext cx="7664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99"/>
                </a:solidFill>
              </a:rPr>
              <a:t>If you follow these simple rules, you will </a:t>
            </a:r>
            <a:r>
              <a:rPr lang="en-US" altLang="en-US" sz="2000" b="1">
                <a:solidFill>
                  <a:srgbClr val="FF0000"/>
                </a:solidFill>
              </a:rPr>
              <a:t>not only</a:t>
            </a:r>
            <a:r>
              <a:rPr lang="en-US" altLang="en-US" sz="2000" b="1">
                <a:solidFill>
                  <a:srgbClr val="000099"/>
                </a:solidFill>
              </a:rPr>
              <a:t> save money </a:t>
            </a: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but also</a:t>
            </a:r>
            <a:r>
              <a:rPr lang="en-US" altLang="en-US" sz="2000" b="1">
                <a:solidFill>
                  <a:srgbClr val="000099"/>
                </a:solidFill>
              </a:rPr>
              <a:t> the environment will be cleaner.</a:t>
            </a:r>
          </a:p>
        </p:txBody>
      </p:sp>
      <p:sp>
        <p:nvSpPr>
          <p:cNvPr id="14387" name="Text Box 51">
            <a:extLst>
              <a:ext uri="{FF2B5EF4-FFF2-40B4-BE49-F238E27FC236}">
                <a16:creationId xmlns:a16="http://schemas.microsoft.com/office/drawing/2014/main" id="{C4CA696D-1DFD-42B9-BA67-A09F5B123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22725"/>
            <a:ext cx="7664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99"/>
                </a:solidFill>
              </a:rPr>
              <a:t>If you follow these simple rules, </a:t>
            </a:r>
            <a:r>
              <a:rPr lang="en-US" altLang="en-US" sz="2000" b="1">
                <a:solidFill>
                  <a:srgbClr val="FF0000"/>
                </a:solidFill>
              </a:rPr>
              <a:t>not only</a:t>
            </a:r>
            <a:r>
              <a:rPr lang="en-US" altLang="en-US" sz="2000" b="1">
                <a:solidFill>
                  <a:srgbClr val="000099"/>
                </a:solidFill>
              </a:rPr>
              <a:t> will you save money </a:t>
            </a: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but also</a:t>
            </a:r>
            <a:r>
              <a:rPr lang="en-US" altLang="en-US" sz="2000" b="1">
                <a:solidFill>
                  <a:srgbClr val="000099"/>
                </a:solidFill>
              </a:rPr>
              <a:t> the environment will be cleaner.</a:t>
            </a:r>
          </a:p>
        </p:txBody>
      </p:sp>
      <p:sp>
        <p:nvSpPr>
          <p:cNvPr id="14388" name="Line 52">
            <a:extLst>
              <a:ext uri="{FF2B5EF4-FFF2-40B4-BE49-F238E27FC236}">
                <a16:creationId xmlns:a16="http://schemas.microsoft.com/office/drawing/2014/main" id="{4DF05EF5-491F-41FA-B793-E0C992EE9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136900"/>
            <a:ext cx="685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4389" name="Line 53">
            <a:extLst>
              <a:ext uri="{FF2B5EF4-FFF2-40B4-BE49-F238E27FC236}">
                <a16:creationId xmlns:a16="http://schemas.microsoft.com/office/drawing/2014/main" id="{7EF3DCC8-3E4A-4420-A391-EF3C323A99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4343400"/>
            <a:ext cx="685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9479" name="Text Box 54">
            <a:hlinkClick r:id="rId6" action="ppaction://hlinksldjump"/>
            <a:extLst>
              <a:ext uri="{FF2B5EF4-FFF2-40B4-BE49-F238E27FC236}">
                <a16:creationId xmlns:a16="http://schemas.microsoft.com/office/drawing/2014/main" id="{E73893EC-CA12-4B44-A7E8-9F30C2462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400800"/>
            <a:ext cx="531813" cy="284163"/>
          </a:xfrm>
          <a:prstGeom prst="rect">
            <a:avLst/>
          </a:prstGeom>
          <a:noFill/>
          <a:ln w="9525">
            <a:solidFill>
              <a:srgbClr val="CC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Back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6" grpId="0"/>
      <p:bldP spid="143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A0F5057-B2FF-4755-B0E9-2DAED2305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>
            <a:extLst>
              <a:ext uri="{FF2B5EF4-FFF2-40B4-BE49-F238E27FC236}">
                <a16:creationId xmlns:a16="http://schemas.microsoft.com/office/drawing/2014/main" id="{7C6F7AFE-2A4F-46F5-A594-C09F0301A8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57600"/>
            <a:ext cx="9144000" cy="2438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8000" b="1">
                <a:solidFill>
                  <a:srgbClr val="FFFF00"/>
                </a:solidFill>
                <a:latin typeface="VNtimes New Roman" pitchFamily="34" charset="0"/>
              </a:rPr>
              <a:t>WELCOME TO MY CLASS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A46CEEAC-44D1-4BCA-B3A1-FDFC3C972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731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Arial Black" panose="020B0A04020102020204" pitchFamily="34" charset="0"/>
            </a:endParaRP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C135E014-4C8F-4586-97E3-E5356AD5C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3108325"/>
            <a:ext cx="18415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br>
              <a:rPr lang="en-US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</a:br>
            <a:endParaRPr lang="en-US" altLang="en-US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0B71DD63-77F7-4E52-AC77-B381ADCE2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24000"/>
            <a:ext cx="6858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6000" b="1">
                <a:solidFill>
                  <a:srgbClr val="FF3300"/>
                </a:solidFill>
                <a:latin typeface="Verdana" panose="020B0604030504040204" pitchFamily="34" charset="0"/>
              </a:rPr>
              <a:t>Good morning Everybody</a:t>
            </a:r>
            <a:r>
              <a:rPr lang="en-US" altLang="en-US" sz="2400" b="1">
                <a:latin typeface="Verdana" panose="020B0604030504040204" pitchFamily="34" charset="0"/>
              </a:rPr>
              <a:t>  </a:t>
            </a:r>
          </a:p>
        </p:txBody>
      </p:sp>
    </p:spTree>
  </p:cSld>
  <p:clrMapOvr>
    <a:masterClrMapping/>
  </p:clrMapOvr>
  <p:transition>
    <p:cover dir="d"/>
    <p:sndAc>
      <p:stSnd>
        <p:snd r:embed="rId2" name="Right here ...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D772763-4FB5-4AC3-97D3-09CB31AE9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846F05D8-6F77-4C42-AFE9-7FB4B5B9BA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848600" cy="1143000"/>
          </a:xfrm>
        </p:spPr>
        <p:txBody>
          <a:bodyPr anchor="ctr"/>
          <a:lstStyle/>
          <a:p>
            <a:pPr eaLnBrk="1" hangingPunct="1"/>
            <a:br>
              <a:rPr lang="en-US" altLang="en-US" sz="4000" b="1">
                <a:latin typeface=".VnArial" panose="020B7200000000000000" pitchFamily="34" charset="0"/>
              </a:rPr>
            </a:br>
            <a:br>
              <a:rPr lang="en-US" altLang="en-US" sz="4000" b="1">
                <a:latin typeface=".VnArial" panose="020B7200000000000000" pitchFamily="34" charset="0"/>
              </a:rPr>
            </a:br>
            <a:br>
              <a:rPr lang="en-US" altLang="en-US" sz="4000" b="1">
                <a:latin typeface=".VnArial" panose="020B7200000000000000" pitchFamily="34" charset="0"/>
              </a:rPr>
            </a:br>
            <a:br>
              <a:rPr lang="en-US" altLang="en-US" sz="4000" b="1">
                <a:latin typeface=".VnArial" panose="020B7200000000000000" pitchFamily="34" charset="0"/>
              </a:rPr>
            </a:br>
            <a:br>
              <a:rPr lang="en-US" altLang="en-US" sz="4000" b="1">
                <a:latin typeface=".VnArial" panose="020B7200000000000000" pitchFamily="34" charset="0"/>
              </a:rPr>
            </a:br>
            <a:endParaRPr lang="en-US" altLang="en-US" sz="4000" b="1">
              <a:latin typeface=".VnArial" panose="020B7200000000000000" pitchFamily="34" charset="0"/>
            </a:endParaRP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21734E4D-B367-4AAD-A487-454271953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2860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71ED1716-1C47-4687-B009-B6B8B9E1D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838200"/>
            <a:ext cx="312420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500" b="1">
                <a:solidFill>
                  <a:srgbClr val="800080"/>
                </a:solidFill>
                <a:latin typeface=".VnAristote" panose="020B7200000000000000" pitchFamily="34" charset="0"/>
              </a:rPr>
              <a:t>Unit 7</a:t>
            </a:r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EAE64FBC-3E6D-4DB4-9345-E65BCF957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057400"/>
            <a:ext cx="5867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0000CC"/>
                </a:solidFill>
                <a:latin typeface=".VnRevue" panose="020B7200000000000000" pitchFamily="34" charset="0"/>
              </a:rPr>
              <a:t>Saving Energy</a:t>
            </a:r>
          </a:p>
        </p:txBody>
      </p:sp>
      <p:pic>
        <p:nvPicPr>
          <p:cNvPr id="3079" name="Picture 7">
            <a:extLst>
              <a:ext uri="{FF2B5EF4-FFF2-40B4-BE49-F238E27FC236}">
                <a16:creationId xmlns:a16="http://schemas.microsoft.com/office/drawing/2014/main" id="{9B5637DF-57E9-4F62-A6DD-99740A42DE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2743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WordArt 8">
            <a:extLst>
              <a:ext uri="{FF2B5EF4-FFF2-40B4-BE49-F238E27FC236}">
                <a16:creationId xmlns:a16="http://schemas.microsoft.com/office/drawing/2014/main" id="{0FAA0D3F-498E-497C-9B87-110D5ED79C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3657600"/>
            <a:ext cx="5791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  <a:contourClr>
                <a:srgbClr val="760000"/>
              </a:contourClr>
            </a:sp3d>
          </a:bodyPr>
          <a:lstStyle/>
          <a:p>
            <a:pPr algn="ctr"/>
            <a:r>
              <a:rPr lang="en-SG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WRITE</a:t>
            </a:r>
          </a:p>
        </p:txBody>
      </p:sp>
    </p:spTree>
  </p:cSld>
  <p:clrMapOvr>
    <a:masterClrMapping/>
  </p:clrMapOvr>
  <p:transition>
    <p:comb/>
    <p:sndAc>
      <p:stSnd>
        <p:snd r:embed="rId2" name="unit 7 way 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2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0" grpId="0"/>
      <p:bldP spid="4199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3">
            <a:extLst>
              <a:ext uri="{FF2B5EF4-FFF2-40B4-BE49-F238E27FC236}">
                <a16:creationId xmlns:a16="http://schemas.microsoft.com/office/drawing/2014/main" id="{D59171C0-2FA1-4FD2-8212-06E2DB68E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762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A41D30AB-45D8-4B10-B076-AC8C31367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b="1">
              <a:cs typeface="Arial" panose="020B0604020202020204" pitchFamily="34" charset="0"/>
            </a:endParaRPr>
          </a:p>
        </p:txBody>
      </p:sp>
      <p:sp>
        <p:nvSpPr>
          <p:cNvPr id="12316" name="Text Box 28">
            <a:extLst>
              <a:ext uri="{FF2B5EF4-FFF2-40B4-BE49-F238E27FC236}">
                <a16:creationId xmlns:a16="http://schemas.microsoft.com/office/drawing/2014/main" id="{0133D574-BCDC-481E-BE91-65945DD1D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85763"/>
            <a:ext cx="284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660066"/>
                </a:solidFill>
              </a:rPr>
              <a:t>I. Vocabulary:</a:t>
            </a:r>
          </a:p>
        </p:txBody>
      </p:sp>
      <p:sp>
        <p:nvSpPr>
          <p:cNvPr id="12335" name="Text Box 47">
            <a:extLst>
              <a:ext uri="{FF2B5EF4-FFF2-40B4-BE49-F238E27FC236}">
                <a16:creationId xmlns:a16="http://schemas.microsoft.com/office/drawing/2014/main" id="{F88124E5-34F3-4618-B16B-4DED35E97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63650"/>
            <a:ext cx="2617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cs typeface="Arial" panose="020B0604020202020204" pitchFamily="34" charset="0"/>
              </a:rPr>
              <a:t>- sum up (v):</a:t>
            </a:r>
          </a:p>
        </p:txBody>
      </p:sp>
      <p:sp>
        <p:nvSpPr>
          <p:cNvPr id="12336" name="Text Box 48">
            <a:extLst>
              <a:ext uri="{FF2B5EF4-FFF2-40B4-BE49-F238E27FC236}">
                <a16:creationId xmlns:a16="http://schemas.microsoft.com/office/drawing/2014/main" id="{302E8932-3355-4E81-81E1-924D6429C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1873250"/>
            <a:ext cx="2908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cs typeface="Arial" panose="020B0604020202020204" pitchFamily="34" charset="0"/>
              </a:rPr>
              <a:t>- attention (n):</a:t>
            </a:r>
          </a:p>
        </p:txBody>
      </p:sp>
      <p:sp>
        <p:nvSpPr>
          <p:cNvPr id="12337" name="Text Box 49">
            <a:extLst>
              <a:ext uri="{FF2B5EF4-FFF2-40B4-BE49-F238E27FC236}">
                <a16:creationId xmlns:a16="http://schemas.microsoft.com/office/drawing/2014/main" id="{0868934C-6CDC-4F2C-8F0D-E6CA87E2B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2603500"/>
            <a:ext cx="2255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cs typeface="Arial" panose="020B0604020202020204" pitchFamily="34" charset="0"/>
              </a:rPr>
              <a:t>- detail (n):</a:t>
            </a:r>
          </a:p>
        </p:txBody>
      </p:sp>
      <p:sp>
        <p:nvSpPr>
          <p:cNvPr id="12339" name="Text Box 51">
            <a:extLst>
              <a:ext uri="{FF2B5EF4-FFF2-40B4-BE49-F238E27FC236}">
                <a16:creationId xmlns:a16="http://schemas.microsoft.com/office/drawing/2014/main" id="{661440A6-B12E-4BE6-A424-85591AD70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3168650"/>
            <a:ext cx="2076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cs typeface="Arial" panose="020B0604020202020204" pitchFamily="34" charset="0"/>
              </a:rPr>
              <a:t>- draft (v):</a:t>
            </a:r>
          </a:p>
        </p:txBody>
      </p:sp>
      <p:sp>
        <p:nvSpPr>
          <p:cNvPr id="12340" name="Text Box 52">
            <a:extLst>
              <a:ext uri="{FF2B5EF4-FFF2-40B4-BE49-F238E27FC236}">
                <a16:creationId xmlns:a16="http://schemas.microsoft.com/office/drawing/2014/main" id="{02954731-00EC-437C-8034-9F342918E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3822700"/>
            <a:ext cx="2120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cs typeface="Arial" panose="020B0604020202020204" pitchFamily="34" charset="0"/>
              </a:rPr>
              <a:t>- solid (a):</a:t>
            </a:r>
          </a:p>
        </p:txBody>
      </p:sp>
      <p:sp>
        <p:nvSpPr>
          <p:cNvPr id="12343" name="Text Box 55">
            <a:extLst>
              <a:ext uri="{FF2B5EF4-FFF2-40B4-BE49-F238E27FC236}">
                <a16:creationId xmlns:a16="http://schemas.microsoft.com/office/drawing/2014/main" id="{5F849281-941D-4898-8EB4-EFF8DB1BA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150" y="1279525"/>
            <a:ext cx="3182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CC00CC"/>
                </a:solidFill>
                <a:cs typeface="Arial" panose="020B0604020202020204" pitchFamily="34" charset="0"/>
              </a:rPr>
              <a:t> tóm tắt, tóm lại</a:t>
            </a:r>
          </a:p>
        </p:txBody>
      </p:sp>
      <p:sp>
        <p:nvSpPr>
          <p:cNvPr id="12344" name="Text Box 56">
            <a:extLst>
              <a:ext uri="{FF2B5EF4-FFF2-40B4-BE49-F238E27FC236}">
                <a16:creationId xmlns:a16="http://schemas.microsoft.com/office/drawing/2014/main" id="{C4260875-862C-4186-9BDF-8CBB9D277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150" y="1887538"/>
            <a:ext cx="1987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CC00CC"/>
                </a:solidFill>
                <a:cs typeface="Arial" panose="020B0604020202020204" pitchFamily="34" charset="0"/>
              </a:rPr>
              <a:t> sự chú ý</a:t>
            </a:r>
          </a:p>
        </p:txBody>
      </p:sp>
      <p:sp>
        <p:nvSpPr>
          <p:cNvPr id="12345" name="Text Box 57">
            <a:extLst>
              <a:ext uri="{FF2B5EF4-FFF2-40B4-BE49-F238E27FC236}">
                <a16:creationId xmlns:a16="http://schemas.microsoft.com/office/drawing/2014/main" id="{6CE012E7-ECC5-4B49-BF16-A1C81F148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150" y="2619375"/>
            <a:ext cx="1603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CC00CC"/>
                </a:solidFill>
                <a:cs typeface="Arial" panose="020B0604020202020204" pitchFamily="34" charset="0"/>
              </a:rPr>
              <a:t> chi tiết</a:t>
            </a:r>
          </a:p>
        </p:txBody>
      </p:sp>
      <p:sp>
        <p:nvSpPr>
          <p:cNvPr id="12347" name="Text Box 59">
            <a:extLst>
              <a:ext uri="{FF2B5EF4-FFF2-40B4-BE49-F238E27FC236}">
                <a16:creationId xmlns:a16="http://schemas.microsoft.com/office/drawing/2014/main" id="{3468434D-BC38-4825-97EE-4027EBAF0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150" y="3184525"/>
            <a:ext cx="3405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CC00CC"/>
                </a:solidFill>
                <a:cs typeface="Arial" panose="020B0604020202020204" pitchFamily="34" charset="0"/>
              </a:rPr>
              <a:t> phác thảo, nháp</a:t>
            </a:r>
          </a:p>
        </p:txBody>
      </p:sp>
      <p:sp>
        <p:nvSpPr>
          <p:cNvPr id="12348" name="Text Box 60">
            <a:extLst>
              <a:ext uri="{FF2B5EF4-FFF2-40B4-BE49-F238E27FC236}">
                <a16:creationId xmlns:a16="http://schemas.microsoft.com/office/drawing/2014/main" id="{3ACBF3F7-5D0C-47CF-8552-2C288C76D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150" y="3840163"/>
            <a:ext cx="3271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CC00CC"/>
                </a:solidFill>
                <a:cs typeface="Arial" panose="020B0604020202020204" pitchFamily="34" charset="0"/>
              </a:rPr>
              <a:t> rắn (trạng thái) </a:t>
            </a:r>
          </a:p>
        </p:txBody>
      </p:sp>
      <p:sp>
        <p:nvSpPr>
          <p:cNvPr id="12362" name="Oval 74">
            <a:extLst>
              <a:ext uri="{FF2B5EF4-FFF2-40B4-BE49-F238E27FC236}">
                <a16:creationId xmlns:a16="http://schemas.microsoft.com/office/drawing/2014/main" id="{A21D4A81-E8F3-4555-96A6-F53003D20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981200"/>
            <a:ext cx="76200" cy="762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63" name="Oval 75">
            <a:extLst>
              <a:ext uri="{FF2B5EF4-FFF2-40B4-BE49-F238E27FC236}">
                <a16:creationId xmlns:a16="http://schemas.microsoft.com/office/drawing/2014/main" id="{C7CBD510-784F-4BF5-AF9A-8A46D901D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667000"/>
            <a:ext cx="76200" cy="762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64" name="Oval 76">
            <a:extLst>
              <a:ext uri="{FF2B5EF4-FFF2-40B4-BE49-F238E27FC236}">
                <a16:creationId xmlns:a16="http://schemas.microsoft.com/office/drawing/2014/main" id="{D96AB9DD-F443-43BC-AEF6-49CAE871B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0" y="3914775"/>
            <a:ext cx="76200" cy="762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cov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2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2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2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2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5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2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23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9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70" decel="100000"/>
                                        <p:tgtEl>
                                          <p:spTgt spid="12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770" decel="100000"/>
                                        <p:tgtEl>
                                          <p:spTgt spid="123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12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12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6" grpId="0"/>
      <p:bldP spid="12335" grpId="0"/>
      <p:bldP spid="12336" grpId="0"/>
      <p:bldP spid="12337" grpId="0"/>
      <p:bldP spid="12339" grpId="0"/>
      <p:bldP spid="12340" grpId="0"/>
      <p:bldP spid="12343" grpId="0"/>
      <p:bldP spid="12344" grpId="0"/>
      <p:bldP spid="12345" grpId="0"/>
      <p:bldP spid="12347" grpId="0"/>
      <p:bldP spid="123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5E4072A-BA9F-4CEC-B974-FCDA91983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14512305-C8AF-44C2-8E7E-9825F4138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b="1">
              <a:cs typeface="Arial" panose="020B0604020202020204" pitchFamily="34" charset="0"/>
            </a:endParaRP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F555B50A-799B-427E-8DF4-CE6E94CAB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85763"/>
            <a:ext cx="284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660066"/>
                </a:solidFill>
              </a:rPr>
              <a:t>I. Vocabulary:</a:t>
            </a: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B7D6A220-76CA-4F30-8E65-C3D6BB6BF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25650"/>
            <a:ext cx="2617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cs typeface="Arial" panose="020B0604020202020204" pitchFamily="34" charset="0"/>
              </a:rPr>
              <a:t>- sum up (v):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48548637-E111-4962-8753-BDD88BB36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2635250"/>
            <a:ext cx="2908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cs typeface="Arial" panose="020B0604020202020204" pitchFamily="34" charset="0"/>
              </a:rPr>
              <a:t>- attention (n):</a:t>
            </a:r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7E62DDD8-C1BD-424A-87F3-33EFF392F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3365500"/>
            <a:ext cx="2255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cs typeface="Arial" panose="020B0604020202020204" pitchFamily="34" charset="0"/>
              </a:rPr>
              <a:t>- detail (n):</a:t>
            </a:r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id="{4262721D-5E43-4EA0-8C3E-CD224EFE4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3930650"/>
            <a:ext cx="2076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cs typeface="Arial" panose="020B0604020202020204" pitchFamily="34" charset="0"/>
              </a:rPr>
              <a:t>- draft (v):</a:t>
            </a:r>
          </a:p>
        </p:txBody>
      </p:sp>
      <p:sp>
        <p:nvSpPr>
          <p:cNvPr id="43017" name="Text Box 9">
            <a:extLst>
              <a:ext uri="{FF2B5EF4-FFF2-40B4-BE49-F238E27FC236}">
                <a16:creationId xmlns:a16="http://schemas.microsoft.com/office/drawing/2014/main" id="{65E74532-BAC3-49C5-AE01-F1F1D52B7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4584700"/>
            <a:ext cx="2120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cs typeface="Arial" panose="020B0604020202020204" pitchFamily="34" charset="0"/>
              </a:rPr>
              <a:t>- solid (a):</a:t>
            </a:r>
          </a:p>
        </p:txBody>
      </p:sp>
      <p:sp>
        <p:nvSpPr>
          <p:cNvPr id="43018" name="Text Box 10">
            <a:extLst>
              <a:ext uri="{FF2B5EF4-FFF2-40B4-BE49-F238E27FC236}">
                <a16:creationId xmlns:a16="http://schemas.microsoft.com/office/drawing/2014/main" id="{4DD9DDE4-4E82-4E33-8A9A-CAF0A4460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013" y="3962400"/>
            <a:ext cx="3182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CC00CC"/>
                </a:solidFill>
                <a:cs typeface="Arial" panose="020B0604020202020204" pitchFamily="34" charset="0"/>
              </a:rPr>
              <a:t> tóm tắt, tóm lại</a:t>
            </a:r>
          </a:p>
        </p:txBody>
      </p:sp>
      <p:sp>
        <p:nvSpPr>
          <p:cNvPr id="43019" name="Text Box 11">
            <a:extLst>
              <a:ext uri="{FF2B5EF4-FFF2-40B4-BE49-F238E27FC236}">
                <a16:creationId xmlns:a16="http://schemas.microsoft.com/office/drawing/2014/main" id="{B6E4F91E-07CE-4541-AF1B-965721E28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013" y="4525963"/>
            <a:ext cx="1987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CC00CC"/>
                </a:solidFill>
                <a:cs typeface="Arial" panose="020B0604020202020204" pitchFamily="34" charset="0"/>
              </a:rPr>
              <a:t> sự chú ý</a:t>
            </a:r>
          </a:p>
        </p:txBody>
      </p:sp>
      <p:sp>
        <p:nvSpPr>
          <p:cNvPr id="43020" name="Text Box 12">
            <a:extLst>
              <a:ext uri="{FF2B5EF4-FFF2-40B4-BE49-F238E27FC236}">
                <a16:creationId xmlns:a16="http://schemas.microsoft.com/office/drawing/2014/main" id="{65269E9F-F604-49FB-9446-6713F3867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013" y="1981200"/>
            <a:ext cx="1603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CC00CC"/>
                </a:solidFill>
                <a:cs typeface="Arial" panose="020B0604020202020204" pitchFamily="34" charset="0"/>
              </a:rPr>
              <a:t> chi tiết</a:t>
            </a:r>
          </a:p>
        </p:txBody>
      </p:sp>
      <p:sp>
        <p:nvSpPr>
          <p:cNvPr id="43021" name="Text Box 13">
            <a:extLst>
              <a:ext uri="{FF2B5EF4-FFF2-40B4-BE49-F238E27FC236}">
                <a16:creationId xmlns:a16="http://schemas.microsoft.com/office/drawing/2014/main" id="{D4050E38-6E3C-474E-AA6E-EE9614E88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588" y="3295650"/>
            <a:ext cx="3405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CC00CC"/>
                </a:solidFill>
                <a:cs typeface="Arial" panose="020B0604020202020204" pitchFamily="34" charset="0"/>
              </a:rPr>
              <a:t> phác thảo, nháp</a:t>
            </a:r>
          </a:p>
        </p:txBody>
      </p:sp>
      <p:sp>
        <p:nvSpPr>
          <p:cNvPr id="43022" name="Text Box 14">
            <a:extLst>
              <a:ext uri="{FF2B5EF4-FFF2-40B4-BE49-F238E27FC236}">
                <a16:creationId xmlns:a16="http://schemas.microsoft.com/office/drawing/2014/main" id="{88074F92-9A5D-46A4-AA6B-575749671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590800"/>
            <a:ext cx="3271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CC00CC"/>
                </a:solidFill>
                <a:cs typeface="Arial" panose="020B0604020202020204" pitchFamily="34" charset="0"/>
              </a:rPr>
              <a:t> rắn (trạng thái) </a:t>
            </a:r>
          </a:p>
        </p:txBody>
      </p:sp>
      <p:sp>
        <p:nvSpPr>
          <p:cNvPr id="43023" name="Oval 15">
            <a:extLst>
              <a:ext uri="{FF2B5EF4-FFF2-40B4-BE49-F238E27FC236}">
                <a16:creationId xmlns:a16="http://schemas.microsoft.com/office/drawing/2014/main" id="{7B836448-51BD-48C3-94FD-3C1CA72B8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743200"/>
            <a:ext cx="76200" cy="762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4" name="Oval 16">
            <a:extLst>
              <a:ext uri="{FF2B5EF4-FFF2-40B4-BE49-F238E27FC236}">
                <a16:creationId xmlns:a16="http://schemas.microsoft.com/office/drawing/2014/main" id="{F549E312-1140-44C1-BC19-D457FE7B9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429000"/>
            <a:ext cx="76200" cy="762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5" name="Oval 17">
            <a:extLst>
              <a:ext uri="{FF2B5EF4-FFF2-40B4-BE49-F238E27FC236}">
                <a16:creationId xmlns:a16="http://schemas.microsoft.com/office/drawing/2014/main" id="{B72A86B0-634F-445C-B90B-326CB553B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0" y="4676775"/>
            <a:ext cx="76200" cy="762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6" name="Text Box 18">
            <a:extLst>
              <a:ext uri="{FF2B5EF4-FFF2-40B4-BE49-F238E27FC236}">
                <a16:creationId xmlns:a16="http://schemas.microsoft.com/office/drawing/2014/main" id="{D7F1425F-CD34-4BDF-8266-32A42F5B0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143000"/>
            <a:ext cx="2373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MATCHING</a:t>
            </a:r>
          </a:p>
        </p:txBody>
      </p:sp>
      <p:sp>
        <p:nvSpPr>
          <p:cNvPr id="43027" name="Line 19">
            <a:extLst>
              <a:ext uri="{FF2B5EF4-FFF2-40B4-BE49-F238E27FC236}">
                <a16:creationId xmlns:a16="http://schemas.microsoft.com/office/drawing/2014/main" id="{6C163153-775A-4526-B616-2F26B80028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362200"/>
            <a:ext cx="1676400" cy="190500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3028" name="Line 20">
            <a:extLst>
              <a:ext uri="{FF2B5EF4-FFF2-40B4-BE49-F238E27FC236}">
                <a16:creationId xmlns:a16="http://schemas.microsoft.com/office/drawing/2014/main" id="{D7575BAD-3438-47B4-B0F8-B3EE6FA9C3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124200"/>
            <a:ext cx="1447800" cy="1676400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3029" name="Line 21">
            <a:extLst>
              <a:ext uri="{FF2B5EF4-FFF2-40B4-BE49-F238E27FC236}">
                <a16:creationId xmlns:a16="http://schemas.microsoft.com/office/drawing/2014/main" id="{9BE81640-B299-4E3A-90CB-64EF2A25B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362200"/>
            <a:ext cx="2057400" cy="1371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3030" name="Line 22">
            <a:extLst>
              <a:ext uri="{FF2B5EF4-FFF2-40B4-BE49-F238E27FC236}">
                <a16:creationId xmlns:a16="http://schemas.microsoft.com/office/drawing/2014/main" id="{D4B145D1-DE35-4666-B25A-F6B5CD83AC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3657600"/>
            <a:ext cx="2057400" cy="533400"/>
          </a:xfrm>
          <a:prstGeom prst="line">
            <a:avLst/>
          </a:prstGeom>
          <a:noFill/>
          <a:ln w="5080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3031" name="Line 23">
            <a:extLst>
              <a:ext uri="{FF2B5EF4-FFF2-40B4-BE49-F238E27FC236}">
                <a16:creationId xmlns:a16="http://schemas.microsoft.com/office/drawing/2014/main" id="{C2978F9A-AD36-494B-9787-B0A3B62736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3048000"/>
            <a:ext cx="2057400" cy="18288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ransition>
    <p:cover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430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430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430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430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430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/>
      <p:bldP spid="43014" grpId="0"/>
      <p:bldP spid="43015" grpId="0"/>
      <p:bldP spid="43016" grpId="0"/>
      <p:bldP spid="43017" grpId="0"/>
      <p:bldP spid="43018" grpId="0"/>
      <p:bldP spid="43019" grpId="0"/>
      <p:bldP spid="43020" grpId="0"/>
      <p:bldP spid="43021" grpId="0"/>
      <p:bldP spid="43022" grpId="0"/>
      <p:bldP spid="430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9">
            <a:extLst>
              <a:ext uri="{FF2B5EF4-FFF2-40B4-BE49-F238E27FC236}">
                <a16:creationId xmlns:a16="http://schemas.microsoft.com/office/drawing/2014/main" id="{7114263C-7ED6-4B18-A5E3-B427891C5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CC3300"/>
                </a:solidFill>
                <a:latin typeface="Arial Narrow" panose="020B0606020202030204" pitchFamily="34" charset="0"/>
              </a:rPr>
              <a:t> II. Parts of a speech:</a:t>
            </a:r>
            <a:r>
              <a:rPr lang="en-US" altLang="en-US" sz="3200" b="1">
                <a:solidFill>
                  <a:srgbClr val="0033CC"/>
                </a:solidFill>
                <a:latin typeface="Arial Narrow" panose="020B0606020202030204" pitchFamily="34" charset="0"/>
              </a:rPr>
              <a:t> </a:t>
            </a:r>
          </a:p>
        </p:txBody>
      </p:sp>
      <p:graphicFrame>
        <p:nvGraphicFramePr>
          <p:cNvPr id="18535" name="Group 103">
            <a:extLst>
              <a:ext uri="{FF2B5EF4-FFF2-40B4-BE49-F238E27FC236}">
                <a16:creationId xmlns:a16="http://schemas.microsoft.com/office/drawing/2014/main" id="{05AC8901-AB30-4561-A8C3-46F803560F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" y="1905000"/>
          <a:ext cx="8915400" cy="4878388"/>
        </p:xfrm>
        <a:graphic>
          <a:graphicData uri="http://schemas.openxmlformats.org/drawingml/2006/table">
            <a:tbl>
              <a:tblPr/>
              <a:tblGrid>
                <a:gridCol w="3100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5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41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Parts of a speech (A)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Functions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(B) 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0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28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75" name="Text Box 43">
            <a:extLst>
              <a:ext uri="{FF2B5EF4-FFF2-40B4-BE49-F238E27FC236}">
                <a16:creationId xmlns:a16="http://schemas.microsoft.com/office/drawing/2014/main" id="{DD8DEC9E-0E8A-4220-95E4-71A62BDBA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048000"/>
            <a:ext cx="426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FF0000"/>
                </a:solidFill>
                <a:latin typeface="Arial Narrow" panose="020B0606020202030204" pitchFamily="34" charset="0"/>
              </a:rPr>
              <a:t>A.</a:t>
            </a:r>
            <a:r>
              <a:rPr lang="en-US" altLang="en-US" sz="3200" b="1" i="1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200" b="1" i="1">
                <a:solidFill>
                  <a:srgbClr val="0033CC"/>
                </a:solidFill>
                <a:latin typeface="Arial Narrow" panose="020B0606020202030204" pitchFamily="34" charset="0"/>
              </a:rPr>
              <a:t>summing up what you have said.</a:t>
            </a:r>
          </a:p>
        </p:txBody>
      </p:sp>
      <p:sp>
        <p:nvSpPr>
          <p:cNvPr id="18476" name="Text Box 44">
            <a:extLst>
              <a:ext uri="{FF2B5EF4-FFF2-40B4-BE49-F238E27FC236}">
                <a16:creationId xmlns:a16="http://schemas.microsoft.com/office/drawing/2014/main" id="{3E7A71EB-0A2B-495D-BA31-2728C2531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038600"/>
            <a:ext cx="5029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FF0000"/>
                </a:solidFill>
                <a:latin typeface="Arial Narrow" panose="020B0606020202030204" pitchFamily="34" charset="0"/>
              </a:rPr>
              <a:t>B.</a:t>
            </a:r>
            <a:r>
              <a:rPr lang="en-US" altLang="en-US" sz="3200" b="1" i="1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200" b="1" i="1">
                <a:solidFill>
                  <a:srgbClr val="0033CC"/>
                </a:solidFill>
                <a:latin typeface="Arial Narrow" panose="020B0606020202030204" pitchFamily="34" charset="0"/>
              </a:rPr>
              <a:t>getting people’s attention and telling them what you are going to talk about.</a:t>
            </a:r>
          </a:p>
        </p:txBody>
      </p:sp>
      <p:sp>
        <p:nvSpPr>
          <p:cNvPr id="18477" name="Text Box 45">
            <a:extLst>
              <a:ext uri="{FF2B5EF4-FFF2-40B4-BE49-F238E27FC236}">
                <a16:creationId xmlns:a16="http://schemas.microsoft.com/office/drawing/2014/main" id="{E9A8EEA4-6AF4-4AD0-B8D9-C0EE0DF0F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638800"/>
            <a:ext cx="457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FF0000"/>
                </a:solidFill>
                <a:latin typeface="Arial Narrow" panose="020B0606020202030204" pitchFamily="34" charset="0"/>
              </a:rPr>
              <a:t>C.</a:t>
            </a:r>
            <a:r>
              <a:rPr lang="en-US" altLang="en-US" sz="3200" b="1" i="1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200" b="1" i="1">
                <a:solidFill>
                  <a:srgbClr val="0033CC"/>
                </a:solidFill>
                <a:latin typeface="Arial Narrow" panose="020B0606020202030204" pitchFamily="34" charset="0"/>
              </a:rPr>
              <a:t>giving details in  easy-to-understand language.</a:t>
            </a:r>
          </a:p>
        </p:txBody>
      </p:sp>
      <p:sp>
        <p:nvSpPr>
          <p:cNvPr id="18481" name="Rectangle 49">
            <a:extLst>
              <a:ext uri="{FF2B5EF4-FFF2-40B4-BE49-F238E27FC236}">
                <a16:creationId xmlns:a16="http://schemas.microsoft.com/office/drawing/2014/main" id="{A0FBA31F-CFAE-4051-A0C9-158DB3C46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22613"/>
            <a:ext cx="2495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Arial Narrow" panose="020B0606020202030204" pitchFamily="34" charset="0"/>
              </a:rPr>
              <a:t>1. Introduction</a:t>
            </a:r>
          </a:p>
        </p:txBody>
      </p:sp>
      <p:sp>
        <p:nvSpPr>
          <p:cNvPr id="18482" name="Rectangle 50">
            <a:extLst>
              <a:ext uri="{FF2B5EF4-FFF2-40B4-BE49-F238E27FC236}">
                <a16:creationId xmlns:a16="http://schemas.microsoft.com/office/drawing/2014/main" id="{8CD38530-C790-45A1-9760-C8F61800C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343400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 Narrow" panose="020B0606020202030204" pitchFamily="34" charset="0"/>
              </a:rPr>
              <a:t>2. Body           </a:t>
            </a:r>
          </a:p>
        </p:txBody>
      </p:sp>
      <p:sp>
        <p:nvSpPr>
          <p:cNvPr id="18483" name="Rectangle 51">
            <a:extLst>
              <a:ext uri="{FF2B5EF4-FFF2-40B4-BE49-F238E27FC236}">
                <a16:creationId xmlns:a16="http://schemas.microsoft.com/office/drawing/2014/main" id="{E14E151B-507D-4458-A57B-BFECF6720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713413"/>
            <a:ext cx="23669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>
                <a:solidFill>
                  <a:srgbClr val="008000"/>
                </a:solidFill>
                <a:latin typeface="Arial Narrow" panose="020B0606020202030204" pitchFamily="34" charset="0"/>
              </a:rPr>
              <a:t>3. Conclusion</a:t>
            </a:r>
          </a:p>
        </p:txBody>
      </p:sp>
      <p:sp>
        <p:nvSpPr>
          <p:cNvPr id="18508" name="Rectangle 76">
            <a:extLst>
              <a:ext uri="{FF2B5EF4-FFF2-40B4-BE49-F238E27FC236}">
                <a16:creationId xmlns:a16="http://schemas.microsoft.com/office/drawing/2014/main" id="{DF85EBD4-4F87-4F52-A901-87B242DB1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38200"/>
            <a:ext cx="84582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 i="1">
                <a:solidFill>
                  <a:srgbClr val="660066"/>
                </a:solidFill>
                <a:latin typeface="Arial Narrow" panose="020B0606020202030204" pitchFamily="34" charset="0"/>
              </a:rPr>
              <a:t>Match each part of a speech in column A to a suitable function in column B.</a:t>
            </a:r>
          </a:p>
        </p:txBody>
      </p:sp>
      <p:sp>
        <p:nvSpPr>
          <p:cNvPr id="18536" name="Rectangle 104">
            <a:extLst>
              <a:ext uri="{FF2B5EF4-FFF2-40B4-BE49-F238E27FC236}">
                <a16:creationId xmlns:a16="http://schemas.microsoft.com/office/drawing/2014/main" id="{BDA371B3-8BA8-485D-81B0-F4344FADB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943100"/>
            <a:ext cx="838200" cy="4800600"/>
          </a:xfrm>
          <a:prstGeom prst="rect">
            <a:avLst/>
          </a:prstGeom>
          <a:solidFill>
            <a:srgbClr val="00FFFF"/>
          </a:solidFill>
          <a:ln w="57150">
            <a:pattFill prst="sphere">
              <a:fgClr>
                <a:srgbClr val="80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502" name="Line 70">
            <a:extLst>
              <a:ext uri="{FF2B5EF4-FFF2-40B4-BE49-F238E27FC236}">
                <a16:creationId xmlns:a16="http://schemas.microsoft.com/office/drawing/2014/main" id="{10A68D85-DB91-4A87-8ABE-97D37B617B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581400"/>
            <a:ext cx="1447800" cy="83820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8503" name="Line 71">
            <a:extLst>
              <a:ext uri="{FF2B5EF4-FFF2-40B4-BE49-F238E27FC236}">
                <a16:creationId xmlns:a16="http://schemas.microsoft.com/office/drawing/2014/main" id="{3FC49CA3-EB09-4F7E-A353-A27F27ADF4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724400"/>
            <a:ext cx="2057400" cy="15240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8504" name="Line 72">
            <a:extLst>
              <a:ext uri="{FF2B5EF4-FFF2-40B4-BE49-F238E27FC236}">
                <a16:creationId xmlns:a16="http://schemas.microsoft.com/office/drawing/2014/main" id="{3E1BAB8D-B696-443C-AB31-B77D69D8F0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429000"/>
            <a:ext cx="1295400" cy="25908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75" name="Text Box 105">
            <a:extLst>
              <a:ext uri="{FF2B5EF4-FFF2-40B4-BE49-F238E27FC236}">
                <a16:creationId xmlns:a16="http://schemas.microsoft.com/office/drawing/2014/main" id="{642AB7BA-5E4A-4F82-8734-06CF84A5D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33CC"/>
                </a:solidFill>
                <a:latin typeface="Arial Narrow" panose="020B0606020202030204" pitchFamily="34" charset="0"/>
              </a:rPr>
              <a:t>1. Matching:</a:t>
            </a:r>
          </a:p>
        </p:txBody>
      </p:sp>
    </p:spTree>
  </p:cSld>
  <p:clrMapOvr>
    <a:masterClrMapping/>
  </p:clrMapOvr>
  <p:transition>
    <p:cover dir="l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18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18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18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5" grpId="0" autoUpdateAnimBg="0"/>
      <p:bldP spid="18476" grpId="0" autoUpdateAnimBg="0"/>
      <p:bldP spid="18477" grpId="0" autoUpdateAnimBg="0"/>
      <p:bldP spid="18481" grpId="0"/>
      <p:bldP spid="18482" grpId="0"/>
      <p:bldP spid="18483" grpId="0"/>
      <p:bldP spid="1850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C42F655-BF6C-4CF6-98A9-8AA57B90F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b="1">
              <a:cs typeface="Arial" panose="020B0604020202020204" pitchFamily="34" charset="0"/>
            </a:endParaRPr>
          </a:p>
        </p:txBody>
      </p:sp>
      <p:sp>
        <p:nvSpPr>
          <p:cNvPr id="36903" name="Rectangle 39">
            <a:extLst>
              <a:ext uri="{FF2B5EF4-FFF2-40B4-BE49-F238E27FC236}">
                <a16:creationId xmlns:a16="http://schemas.microsoft.com/office/drawing/2014/main" id="{61CD0C13-00BF-4F62-AA86-871891C10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0"/>
            <a:ext cx="8610600" cy="4668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>
                <a:solidFill>
                  <a:srgbClr val="000099"/>
                </a:solidFill>
              </a:rPr>
              <a:t>There are 3 parts: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3200" b="1">
                <a:solidFill>
                  <a:srgbClr val="FF0000"/>
                </a:solidFill>
              </a:rPr>
              <a:t>Introduction:</a:t>
            </a:r>
            <a:r>
              <a:rPr lang="en-US" altLang="en-US" sz="3200" b="1">
                <a:solidFill>
                  <a:srgbClr val="000099"/>
                </a:solidFill>
              </a:rPr>
              <a:t> </a:t>
            </a:r>
            <a:r>
              <a:rPr lang="en-US" altLang="en-US" sz="3200" b="1" i="1">
                <a:solidFill>
                  <a:srgbClr val="0033CC"/>
                </a:solidFill>
              </a:rPr>
              <a:t>getting people’s attention        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i="1">
                <a:solidFill>
                  <a:srgbClr val="0033CC"/>
                </a:solidFill>
              </a:rPr>
              <a:t>                          and telling them what you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i="1">
                <a:solidFill>
                  <a:srgbClr val="0033CC"/>
                </a:solidFill>
              </a:rPr>
              <a:t>                          are going to  talk about.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2. Body:</a:t>
            </a:r>
            <a:r>
              <a:rPr lang="en-US" altLang="en-US" sz="3200" b="1" i="1">
                <a:solidFill>
                  <a:srgbClr val="0033CC"/>
                </a:solidFill>
              </a:rPr>
              <a:t>             giving details in easy-to-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i="1">
                <a:solidFill>
                  <a:srgbClr val="0033CC"/>
                </a:solidFill>
              </a:rPr>
              <a:t>                          understand language.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3. Conclusion:</a:t>
            </a:r>
            <a:r>
              <a:rPr lang="en-US" altLang="en-US" sz="3200" b="1" i="1">
                <a:solidFill>
                  <a:srgbClr val="0033CC"/>
                </a:solidFill>
              </a:rPr>
              <a:t>  summing up what you    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i="1">
                <a:solidFill>
                  <a:srgbClr val="0033CC"/>
                </a:solidFill>
              </a:rPr>
              <a:t>                          have said.</a:t>
            </a:r>
          </a:p>
        </p:txBody>
      </p:sp>
      <p:sp>
        <p:nvSpPr>
          <p:cNvPr id="7172" name="Text Box 51">
            <a:extLst>
              <a:ext uri="{FF2B5EF4-FFF2-40B4-BE49-F238E27FC236}">
                <a16:creationId xmlns:a16="http://schemas.microsoft.com/office/drawing/2014/main" id="{FB9E533D-D6AE-4CBC-9241-A248B6805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572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CC3300"/>
                </a:solidFill>
                <a:latin typeface="Arial Narrow" panose="020B0606020202030204" pitchFamily="34" charset="0"/>
              </a:rPr>
              <a:t> II. Parts of a speech:</a:t>
            </a:r>
            <a:r>
              <a:rPr lang="en-US" altLang="en-US" sz="3200" b="1">
                <a:solidFill>
                  <a:srgbClr val="0033CC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7173" name="Text Box 52">
            <a:extLst>
              <a:ext uri="{FF2B5EF4-FFF2-40B4-BE49-F238E27FC236}">
                <a16:creationId xmlns:a16="http://schemas.microsoft.com/office/drawing/2014/main" id="{2EE795D1-0C34-4A24-B7F2-DE65CD9E7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572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33CC"/>
                </a:solidFill>
                <a:latin typeface="Arial Narrow" panose="020B0606020202030204" pitchFamily="34" charset="0"/>
              </a:rPr>
              <a:t>1. Matching:</a:t>
            </a:r>
          </a:p>
        </p:txBody>
      </p:sp>
    </p:spTree>
  </p:cSld>
  <p:clrMapOvr>
    <a:masterClrMapping/>
  </p:clrMapOvr>
  <p:transition>
    <p:push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286B53AA-49CA-4B40-8548-E91BC202F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b="1">
              <a:cs typeface="Arial" panose="020B0604020202020204" pitchFamily="34" charset="0"/>
            </a:endParaRPr>
          </a:p>
        </p:txBody>
      </p:sp>
      <p:grpSp>
        <p:nvGrpSpPr>
          <p:cNvPr id="8282" name="Group 90">
            <a:extLst>
              <a:ext uri="{FF2B5EF4-FFF2-40B4-BE49-F238E27FC236}">
                <a16:creationId xmlns:a16="http://schemas.microsoft.com/office/drawing/2014/main" id="{A102FF5A-14F8-48B3-8302-9DD792E929E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219200"/>
            <a:ext cx="6172200" cy="5257800"/>
            <a:chOff x="1968" y="1008"/>
            <a:chExt cx="2153" cy="2871"/>
          </a:xfrm>
        </p:grpSpPr>
        <p:pic>
          <p:nvPicPr>
            <p:cNvPr id="8197" name="Picture 82">
              <a:extLst>
                <a:ext uri="{FF2B5EF4-FFF2-40B4-BE49-F238E27FC236}">
                  <a16:creationId xmlns:a16="http://schemas.microsoft.com/office/drawing/2014/main" id="{7DF8956E-A48E-459B-8F6B-6374BDAF6F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008"/>
              <a:ext cx="2153" cy="2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" name="Text Box 88">
              <a:extLst>
                <a:ext uri="{FF2B5EF4-FFF2-40B4-BE49-F238E27FC236}">
                  <a16:creationId xmlns:a16="http://schemas.microsoft.com/office/drawing/2014/main" id="{ADBFEAED-CD09-49C6-8569-4A927E8E0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3" y="3616"/>
              <a:ext cx="1929" cy="184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FFFF00"/>
                  </a:solidFill>
                  <a:latin typeface=".VnTimeH" panose="020B7200000000000000" pitchFamily="34" charset="0"/>
                </a:rPr>
                <a:t>Professor Roberts</a:t>
              </a:r>
            </a:p>
          </p:txBody>
        </p:sp>
      </p:grpSp>
      <p:sp>
        <p:nvSpPr>
          <p:cNvPr id="8196" name="Text Box 100">
            <a:extLst>
              <a:ext uri="{FF2B5EF4-FFF2-40B4-BE49-F238E27FC236}">
                <a16:creationId xmlns:a16="http://schemas.microsoft.com/office/drawing/2014/main" id="{852D9165-1EFF-48C5-980F-42AD2AD78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86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</a:rPr>
              <a:t>Write a speech:</a:t>
            </a:r>
          </a:p>
        </p:txBody>
      </p:sp>
    </p:spTree>
  </p:cSld>
  <p:clrMapOvr>
    <a:masterClrMapping/>
  </p:clrMapOvr>
  <p:transition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FD7F5FA-8A8A-46C2-AE0C-F0A395C87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b="1">
              <a:cs typeface="Arial" panose="020B0604020202020204" pitchFamily="34" charset="0"/>
            </a:endParaRPr>
          </a:p>
        </p:txBody>
      </p:sp>
      <p:sp>
        <p:nvSpPr>
          <p:cNvPr id="21526" name="Text Box 22">
            <a:extLst>
              <a:ext uri="{FF2B5EF4-FFF2-40B4-BE49-F238E27FC236}">
                <a16:creationId xmlns:a16="http://schemas.microsoft.com/office/drawing/2014/main" id="{BAE74E02-8AFE-438D-B758-08E2A01A5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853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660066"/>
                </a:solidFill>
                <a:cs typeface="Arial" panose="020B0604020202020204" pitchFamily="34" charset="0"/>
              </a:rPr>
              <a:t>Put the following sections in the correct place to complete a speech.</a:t>
            </a:r>
          </a:p>
        </p:txBody>
      </p:sp>
      <p:sp>
        <p:nvSpPr>
          <p:cNvPr id="21542" name="Rectangle 38">
            <a:extLst>
              <a:ext uri="{FF2B5EF4-FFF2-40B4-BE49-F238E27FC236}">
                <a16:creationId xmlns:a16="http://schemas.microsoft.com/office/drawing/2014/main" id="{B352E93D-06E9-4C17-8C9D-559FF09A2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1417638"/>
            <a:ext cx="83185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1.</a:t>
            </a:r>
            <a:r>
              <a:rPr lang="en-US" altLang="en-US" sz="3200" b="1">
                <a:solidFill>
                  <a:srgbClr val="0033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If you follow these simple rules, not only will you save money, but also the environment will be cleaner.</a:t>
            </a:r>
          </a:p>
        </p:txBody>
      </p:sp>
      <p:sp>
        <p:nvSpPr>
          <p:cNvPr id="21543" name="Rectangle 39">
            <a:extLst>
              <a:ext uri="{FF2B5EF4-FFF2-40B4-BE49-F238E27FC236}">
                <a16:creationId xmlns:a16="http://schemas.microsoft.com/office/drawing/2014/main" id="{4CFD23D5-8570-4159-A020-34D6C69B4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881313"/>
            <a:ext cx="862330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2.</a:t>
            </a:r>
            <a:r>
              <a:rPr lang="en-US" altLang="en-US" sz="3200" b="1">
                <a:solidFill>
                  <a:srgbClr val="0033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Most of us use too much gas. You can reduce this amount by:</a:t>
            </a:r>
          </a:p>
          <a:p>
            <a:pPr eaLnBrk="1" hangingPunct="1"/>
            <a:r>
              <a:rPr lang="en-US" altLang="en-US" sz="3200" b="1">
                <a:solidFill>
                  <a:srgbClr val="0033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traveling by bicycle or public transport.</a:t>
            </a:r>
          </a:p>
          <a:p>
            <a:pPr eaLnBrk="1" hangingPunct="1"/>
            <a:r>
              <a:rPr lang="en-US" altLang="en-US" sz="3200" b="1">
                <a:solidFill>
                  <a:srgbClr val="0033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having a mechanic check your motorcycle regularly.</a:t>
            </a:r>
          </a:p>
        </p:txBody>
      </p:sp>
      <p:sp>
        <p:nvSpPr>
          <p:cNvPr id="21544" name="Rectangle 40">
            <a:extLst>
              <a:ext uri="{FF2B5EF4-FFF2-40B4-BE49-F238E27FC236}">
                <a16:creationId xmlns:a16="http://schemas.microsoft.com/office/drawing/2014/main" id="{5806F39C-3D73-47F4-8CDB-826F923BD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303838"/>
            <a:ext cx="87630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3.</a:t>
            </a:r>
            <a:r>
              <a:rPr lang="en-US" altLang="en-US" sz="3200" b="1">
                <a:solidFill>
                  <a:srgbClr val="0033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Good evening, ladies and gentlemen. I’m Professor Roberts and tonight I’m going to tell you how to save money.</a:t>
            </a:r>
          </a:p>
        </p:txBody>
      </p:sp>
      <p:sp>
        <p:nvSpPr>
          <p:cNvPr id="9223" name="Text Box 49">
            <a:extLst>
              <a:ext uri="{FF2B5EF4-FFF2-40B4-BE49-F238E27FC236}">
                <a16:creationId xmlns:a16="http://schemas.microsoft.com/office/drawing/2014/main" id="{2A5006DB-8BB5-452E-988B-3E3356ED2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-76200"/>
            <a:ext cx="320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FF0000"/>
                </a:solidFill>
              </a:rPr>
              <a:t> 2. Ordering:</a:t>
            </a:r>
          </a:p>
        </p:txBody>
      </p:sp>
    </p:spTree>
  </p:cSld>
  <p:clrMapOvr>
    <a:masterClrMapping/>
  </p:clrMapOvr>
  <p:transition>
    <p:pull dir="r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10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10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42775E-6 L 0.00486 0.579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2897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809 -0.04 -0.16181 -0.08 -0.19184 -0.12879 C -0.22187 -0.17757 -0.16858 -0.23861 -0.18038 -0.29248 C -0.19219 -0.34636 -0.29219 -0.40809 -0.26233 -0.45202 C -0.23246 -0.49595 -0.04514 -0.53942 -0.00174 -0.55676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6" grpId="0"/>
      <p:bldP spid="21542" grpId="0"/>
      <p:bldP spid="21542" grpId="1"/>
      <p:bldP spid="21543" grpId="0"/>
      <p:bldP spid="21544" grpId="0"/>
      <p:bldP spid="21544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1025</Words>
  <Application>Microsoft Office PowerPoint</Application>
  <PresentationFormat>On-screen Show (4:3)</PresentationFormat>
  <Paragraphs>136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.TMC-Ong Do</vt:lpstr>
      <vt:lpstr>.VnArial</vt:lpstr>
      <vt:lpstr>.VnAristote</vt:lpstr>
      <vt:lpstr>.VnExoticH</vt:lpstr>
      <vt:lpstr>.VnRevue</vt:lpstr>
      <vt:lpstr>.VnTifani HeavyH</vt:lpstr>
      <vt:lpstr>.VnTimeH</vt:lpstr>
      <vt:lpstr>Arial</vt:lpstr>
      <vt:lpstr>Arial Black</vt:lpstr>
      <vt:lpstr>Arial Narrow</vt:lpstr>
      <vt:lpstr>Times New Roman</vt:lpstr>
      <vt:lpstr>Verdana</vt:lpstr>
      <vt:lpstr>VNtimes New Roman</vt:lpstr>
      <vt:lpstr>Default Design</vt:lpstr>
      <vt:lpstr>ENGLISH 9</vt:lpstr>
      <vt:lpstr>WELCOME TO MY CLASS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9: Period: 46 Unit 7 – Saving energy Lesson 5:  Write</dc:title>
  <dc:creator>Mr Vuong</dc:creator>
  <cp:lastModifiedBy>Mr Vuong</cp:lastModifiedBy>
  <cp:revision>228</cp:revision>
  <dcterms:created xsi:type="dcterms:W3CDTF">2004-01-03T00:27:26Z</dcterms:created>
  <dcterms:modified xsi:type="dcterms:W3CDTF">2022-08-21T13:58:33Z</dcterms:modified>
</cp:coreProperties>
</file>